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335" r:id="rId21"/>
    <p:sldId id="336" r:id="rId22"/>
    <p:sldId id="337" r:id="rId23"/>
    <p:sldId id="338" r:id="rId24"/>
    <p:sldId id="341" r:id="rId25"/>
    <p:sldId id="339" r:id="rId26"/>
    <p:sldId id="340" r:id="rId27"/>
    <p:sldId id="270" r:id="rId28"/>
    <p:sldId id="350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294" r:id="rId38"/>
    <p:sldId id="296" r:id="rId39"/>
    <p:sldId id="352" r:id="rId40"/>
    <p:sldId id="353" r:id="rId41"/>
    <p:sldId id="354" r:id="rId42"/>
    <p:sldId id="321" r:id="rId43"/>
    <p:sldId id="322" r:id="rId44"/>
    <p:sldId id="355" r:id="rId45"/>
    <p:sldId id="356" r:id="rId46"/>
    <p:sldId id="288" r:id="rId47"/>
    <p:sldId id="289" r:id="rId48"/>
    <p:sldId id="357" r:id="rId49"/>
    <p:sldId id="274" r:id="rId50"/>
    <p:sldId id="358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49CB"/>
    <a:srgbClr val="F2F4F8"/>
    <a:srgbClr val="1C7DDB"/>
    <a:srgbClr val="121619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7" d="100"/>
          <a:sy n="77" d="100"/>
        </p:scale>
        <p:origin x="63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2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3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kontos/IBM_Capstone_Project_Winning_The_Space_Race/blob/master/3.%20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kontos/IBM_Capstone_Project_Winning_The_Space_Race/blob/master/5.%20EDA%20with%20Data%20Visualis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kontos/IBM_Capstone_Project_Winning_The_Space_Race/blob/master/4.%20Exploratory%20Data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noskontos/IBM_Capstone_Project_Winning_The_Space_Race/blob/master/6.%20Interactive%20Visual%20Analytics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noskontos/IBM_Capstone_Project_Winning_The_Space_Race/blob/master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noskontos/IBM_Capstone_Project_Winning_The_Space_Race/blob/master/7.%20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kontos/IBM_Capstone_Project_Winning_The_Space_Race/blob/master/7.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spacexdata.com/v4/rockets/" TargetMode="External"/><Relationship Id="rId4" Type="http://schemas.openxmlformats.org/officeDocument/2006/relationships/hyperlink" Target="https://www.coursera.org/professional-certificates/ibm-data-science?&amp;instructors#instructor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anoskontos/IBM_Capstone_Project_Winning_The_Space_Race/blob/master/1.%20Data%20Collection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kontos/IBM_Capstone_Project_Winning_The_Space_Race/blob/master/2.%20Web%20Scrapping.ipynb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52061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Panagiotis Kontos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14/10/2021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https://github.com/Panoskontos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6313352F-C99B-4691-A643-24451399D289}"/>
              </a:ext>
            </a:extLst>
          </p:cNvPr>
          <p:cNvSpPr/>
          <p:nvPr/>
        </p:nvSpPr>
        <p:spPr>
          <a:xfrm>
            <a:off x="-350729" y="0"/>
            <a:ext cx="13014543" cy="70521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751" y="1087599"/>
            <a:ext cx="10991928" cy="333408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80"/>
              </a:spcBef>
            </a:pP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Replace Nan values with the mean</a:t>
            </a:r>
          </a:p>
          <a:p>
            <a:pPr>
              <a:lnSpc>
                <a:spcPct val="100000"/>
              </a:lnSpc>
              <a:spcBef>
                <a:spcPts val="1280"/>
              </a:spcBef>
            </a:pP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Create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training label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with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landing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outcomes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where successful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= 1 &amp;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failure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=</a:t>
            </a:r>
            <a:r>
              <a:rPr lang="en-US" sz="1800" spc="-8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Outcome</a:t>
            </a:r>
            <a:r>
              <a:rPr lang="en-US" sz="1800" spc="-7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column</a:t>
            </a:r>
            <a:r>
              <a:rPr lang="en-US" sz="1800" spc="-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has</a:t>
            </a:r>
            <a:r>
              <a:rPr lang="en-US" sz="1800" spc="-4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two</a:t>
            </a: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components:</a:t>
            </a:r>
            <a:r>
              <a:rPr lang="en-US" sz="1800" spc="-7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‘Mission</a:t>
            </a:r>
            <a:r>
              <a:rPr lang="en-US" sz="1800" spc="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Outcome’</a:t>
            </a:r>
            <a:r>
              <a:rPr lang="en-US" sz="1800" spc="-6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‘Landing</a:t>
            </a:r>
            <a:r>
              <a:rPr lang="en-US" sz="1800" spc="-5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Location’</a:t>
            </a:r>
            <a:endParaRPr lang="en-US" sz="18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New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training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label column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‘class’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value of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1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if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‘Mission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Outcome’ is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and 0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1800" u="heavy" spc="-20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1800" u="heavy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18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473710" lvl="1">
              <a:lnSpc>
                <a:spcPct val="100000"/>
              </a:lnSpc>
              <a:spcBef>
                <a:spcPts val="1275"/>
              </a:spcBef>
            </a:pP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ASDS,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True 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RTLS,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&amp;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Ocean –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-&gt;</a:t>
            </a:r>
            <a:r>
              <a:rPr lang="en-US" sz="1800" spc="-8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1</a:t>
            </a:r>
          </a:p>
          <a:p>
            <a:pPr marL="473710"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None None,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False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ASDS, None ASDS,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False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Ocean,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False 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RTLS -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-&gt;</a:t>
            </a:r>
            <a:r>
              <a:rPr lang="en-US" sz="1800" spc="-10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0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3892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0A56E-97C9-4110-A30B-BD59D39FCDB8}"/>
              </a:ext>
            </a:extLst>
          </p:cNvPr>
          <p:cNvSpPr txBox="1"/>
          <p:nvPr/>
        </p:nvSpPr>
        <p:spPr>
          <a:xfrm>
            <a:off x="1002082" y="5060515"/>
            <a:ext cx="281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more on GitHub</a:t>
            </a:r>
            <a:endParaRPr lang="el-GR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CB36EECD-0F16-4F3B-9300-B58B35119E29}"/>
              </a:ext>
            </a:extLst>
          </p:cNvPr>
          <p:cNvSpPr/>
          <p:nvPr/>
        </p:nvSpPr>
        <p:spPr>
          <a:xfrm>
            <a:off x="-413359" y="-112734"/>
            <a:ext cx="13565688" cy="72776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CB2614A2-AC23-4EC7-AF7E-45CAC4A76548}"/>
              </a:ext>
            </a:extLst>
          </p:cNvPr>
          <p:cNvSpPr/>
          <p:nvPr/>
        </p:nvSpPr>
        <p:spPr>
          <a:xfrm>
            <a:off x="0" y="4244689"/>
            <a:ext cx="12864230" cy="208067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832458"/>
            <a:ext cx="11730965" cy="51931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000" b="1" u="sng" spc="-20" dirty="0">
                <a:solidFill>
                  <a:schemeClr val="bg1"/>
                </a:solidFill>
                <a:latin typeface="Carlito"/>
                <a:cs typeface="Carlito"/>
              </a:rPr>
              <a:t>Exploratory </a:t>
            </a:r>
            <a:r>
              <a:rPr lang="en-US" sz="2000" b="1" u="sng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000" b="1" u="sng" spc="-15" dirty="0">
                <a:solidFill>
                  <a:schemeClr val="bg1"/>
                </a:solidFill>
                <a:latin typeface="Carlito"/>
                <a:cs typeface="Carlito"/>
              </a:rPr>
              <a:t>Analysis </a:t>
            </a:r>
            <a:r>
              <a:rPr lang="en-US" sz="2000" b="1" u="sng" spc="-20" dirty="0">
                <a:solidFill>
                  <a:schemeClr val="bg1"/>
                </a:solidFill>
                <a:latin typeface="Carlito"/>
                <a:cs typeface="Carlito"/>
              </a:rPr>
              <a:t>performed </a:t>
            </a:r>
            <a:r>
              <a:rPr lang="en-US" sz="2000" b="1" u="sng" spc="-5" dirty="0">
                <a:solidFill>
                  <a:schemeClr val="bg1"/>
                </a:solidFill>
                <a:latin typeface="Carlito"/>
                <a:cs typeface="Carlito"/>
              </a:rPr>
              <a:t>on variables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:</a:t>
            </a:r>
          </a:p>
          <a:p>
            <a:pPr marL="469900" marR="556260" lvl="1">
              <a:lnSpc>
                <a:spcPts val="2210"/>
              </a:lnSpc>
              <a:spcBef>
                <a:spcPts val="335"/>
              </a:spcBef>
            </a:pP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Flight </a:t>
            </a:r>
            <a:r>
              <a:rPr lang="en-US" sz="1800" spc="-50" dirty="0">
                <a:solidFill>
                  <a:schemeClr val="bg1"/>
                </a:solidFill>
                <a:latin typeface="Carlito"/>
                <a:cs typeface="Carlito"/>
              </a:rPr>
              <a:t>Number</a:t>
            </a:r>
          </a:p>
          <a:p>
            <a:pPr marL="469900" marR="556260" lvl="1">
              <a:lnSpc>
                <a:spcPts val="2210"/>
              </a:lnSpc>
              <a:spcBef>
                <a:spcPts val="335"/>
              </a:spcBef>
            </a:pP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Payload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Mass</a:t>
            </a:r>
          </a:p>
          <a:p>
            <a:pPr marL="469900" marR="556260" lvl="1">
              <a:lnSpc>
                <a:spcPts val="2210"/>
              </a:lnSpc>
              <a:spcBef>
                <a:spcPts val="335"/>
              </a:spcBef>
            </a:pP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Site</a:t>
            </a:r>
          </a:p>
          <a:p>
            <a:pPr marL="469900" marR="556260" lvl="1">
              <a:lnSpc>
                <a:spcPts val="2210"/>
              </a:lnSpc>
              <a:spcBef>
                <a:spcPts val="335"/>
              </a:spcBef>
            </a:pP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Orbit</a:t>
            </a:r>
          </a:p>
          <a:p>
            <a:pPr marL="469900" marR="556260" lvl="1">
              <a:lnSpc>
                <a:spcPts val="2210"/>
              </a:lnSpc>
              <a:spcBef>
                <a:spcPts val="335"/>
              </a:spcBef>
            </a:pP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Class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and</a:t>
            </a:r>
            <a:r>
              <a:rPr lang="en-US" sz="1800" spc="-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130" dirty="0">
                <a:solidFill>
                  <a:schemeClr val="bg1"/>
                </a:solidFill>
                <a:latin typeface="Carlito"/>
                <a:cs typeface="Carlito"/>
              </a:rPr>
              <a:t>Year.</a:t>
            </a:r>
            <a:endParaRPr lang="en-US" sz="2000" b="1" u="sng" spc="-5" dirty="0">
              <a:solidFill>
                <a:schemeClr val="bg1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000" b="1" u="sng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000" b="1" u="sng" spc="-5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b="1" u="sng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br>
              <a:rPr lang="en-US" sz="2000" b="1" u="sng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</a:b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Mass, </a:t>
            </a:r>
            <a:r>
              <a:rPr lang="en-US" sz="2000" spc="-10" dirty="0">
                <a:solidFill>
                  <a:schemeClr val="bg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Site,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Mass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Site, 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Orbit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Success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Rate, </a:t>
            </a:r>
            <a:r>
              <a:rPr lang="en-US" sz="2000" spc="-10" dirty="0">
                <a:solidFill>
                  <a:schemeClr val="bg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Orbit,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Payload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vs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Orbit,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and Success </a:t>
            </a:r>
            <a:r>
              <a:rPr lang="en-US" sz="2000" spc="-60" dirty="0">
                <a:solidFill>
                  <a:schemeClr val="bg1"/>
                </a:solidFill>
                <a:latin typeface="Carlito"/>
                <a:cs typeface="Carlito"/>
              </a:rPr>
              <a:t>Yearly</a:t>
            </a:r>
            <a:r>
              <a:rPr lang="en-US" sz="2000" spc="7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spc="-60" dirty="0">
                <a:solidFill>
                  <a:schemeClr val="bg1"/>
                </a:solidFill>
                <a:latin typeface="Carlito"/>
                <a:cs typeface="Carlito"/>
              </a:rPr>
              <a:t>Trend</a:t>
            </a: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endParaRPr lang="en-US" sz="28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endParaRPr lang="en-US" sz="28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160"/>
              </a:spcBef>
              <a:buNone/>
            </a:pP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     	Scatter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were the best tool to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use in order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 compare     	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relationships and find correlation between variables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used in 	</a:t>
            </a:r>
            <a:r>
              <a:rPr lang="en-US" sz="2400" spc="-10" dirty="0">
                <a:solidFill>
                  <a:schemeClr val="bg1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model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28340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12A69AFA-0DAE-424E-BF0A-68479EC25E8D}"/>
              </a:ext>
            </a:extLst>
          </p:cNvPr>
          <p:cNvSpPr txBox="1"/>
          <p:nvPr/>
        </p:nvSpPr>
        <p:spPr>
          <a:xfrm>
            <a:off x="8104340" y="1192875"/>
            <a:ext cx="232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GitHub URL</a:t>
            </a:r>
            <a:endParaRPr lang="el-GR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5C1B1B9B-7AB7-43D8-A604-7354A0787C6B}"/>
              </a:ext>
            </a:extLst>
          </p:cNvPr>
          <p:cNvSpPr/>
          <p:nvPr/>
        </p:nvSpPr>
        <p:spPr>
          <a:xfrm>
            <a:off x="-576197" y="-100208"/>
            <a:ext cx="13741052" cy="764087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7525"/>
            <a:ext cx="9745589" cy="31516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chemeClr val="bg1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Database.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chemeClr val="bg1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dataset.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outcomes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0" y="30413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EDA with SQL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B2DC1-8F58-4927-9554-EFCC8F7DC23A}"/>
              </a:ext>
            </a:extLst>
          </p:cNvPr>
          <p:cNvSpPr txBox="1"/>
          <p:nvPr/>
        </p:nvSpPr>
        <p:spPr>
          <a:xfrm>
            <a:off x="1056702" y="4788452"/>
            <a:ext cx="3277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l-GR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6AFB93C-EB2C-4D7E-9C86-3F3A4BC3EC7F}"/>
              </a:ext>
            </a:extLst>
          </p:cNvPr>
          <p:cNvSpPr/>
          <p:nvPr/>
        </p:nvSpPr>
        <p:spPr>
          <a:xfrm>
            <a:off x="-388307" y="-137786"/>
            <a:ext cx="13139803" cy="71774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040949"/>
            <a:ext cx="10515600" cy="22045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chemeClr val="bg1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chemeClr val="bg1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chemeClr val="bg1"/>
                </a:solidFill>
                <a:latin typeface="Carlito"/>
                <a:cs typeface="Carlito"/>
              </a:rPr>
              <a:t>City.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located and </a:t>
            </a:r>
            <a:r>
              <a:rPr lang="en-US" sz="2400" b="1" spc="-5" dirty="0">
                <a:solidFill>
                  <a:schemeClr val="bg1"/>
                </a:solidFill>
                <a:latin typeface="Carlito"/>
                <a:cs typeface="Carlito"/>
              </a:rPr>
              <a:t>where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 they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are. </a:t>
            </a: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Also we </a:t>
            </a:r>
            <a:r>
              <a:rPr lang="en-US" sz="2400" b="1" spc="-20" dirty="0">
                <a:solidFill>
                  <a:schemeClr val="bg1"/>
                </a:solidFill>
                <a:latin typeface="Carlito"/>
                <a:cs typeface="Carlito"/>
              </a:rPr>
              <a:t>visualized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location.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2516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D028FD75-1ADF-4D04-9F29-3309C13B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3245530"/>
            <a:ext cx="6096000" cy="2968160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ADA4D4E9-664D-460F-980E-FCCF48193A90}"/>
              </a:ext>
            </a:extLst>
          </p:cNvPr>
          <p:cNvSpPr txBox="1"/>
          <p:nvPr/>
        </p:nvSpPr>
        <p:spPr>
          <a:xfrm>
            <a:off x="7665929" y="39457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GitHub URL</a:t>
            </a:r>
            <a:endParaRPr lang="el-GR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E3EC53B6-FE7A-45C7-BBDF-12D050CE272A}"/>
              </a:ext>
            </a:extLst>
          </p:cNvPr>
          <p:cNvSpPr/>
          <p:nvPr/>
        </p:nvSpPr>
        <p:spPr>
          <a:xfrm>
            <a:off x="-501041" y="-112734"/>
            <a:ext cx="13290115" cy="7114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75DB0AC-3C2D-4CFF-9EBC-C94A8024E55B}"/>
              </a:ext>
            </a:extLst>
          </p:cNvPr>
          <p:cNvSpPr/>
          <p:nvPr/>
        </p:nvSpPr>
        <p:spPr>
          <a:xfrm>
            <a:off x="2790" y="1052185"/>
            <a:ext cx="5182985" cy="475362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6707" y="1215024"/>
            <a:ext cx="4713600" cy="459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10" dirty="0">
                <a:solidFill>
                  <a:schemeClr val="bg1"/>
                </a:solidFill>
                <a:cs typeface="Carlito"/>
              </a:rPr>
              <a:t>Dashboard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includes a </a:t>
            </a:r>
            <a:r>
              <a:rPr lang="en-US" sz="1800" b="1" spc="-5" dirty="0">
                <a:solidFill>
                  <a:schemeClr val="bg1"/>
                </a:solidFill>
                <a:cs typeface="Carlito"/>
              </a:rPr>
              <a:t>pie </a:t>
            </a:r>
            <a:r>
              <a:rPr lang="en-US" sz="1800" b="1" dirty="0">
                <a:solidFill>
                  <a:schemeClr val="bg1"/>
                </a:solidFill>
                <a:cs typeface="Carlito"/>
              </a:rPr>
              <a:t>chart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 and a </a:t>
            </a:r>
            <a:r>
              <a:rPr lang="en-US" sz="1800" b="1" spc="-25" dirty="0">
                <a:solidFill>
                  <a:schemeClr val="bg1"/>
                </a:solidFill>
                <a:cs typeface="Carlito"/>
              </a:rPr>
              <a:t>scatter</a:t>
            </a:r>
            <a:r>
              <a:rPr lang="en-US" sz="1800" b="1" spc="-13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b="1" spc="-5" dirty="0">
                <a:solidFill>
                  <a:schemeClr val="bg1"/>
                </a:solidFill>
                <a:cs typeface="Carlito"/>
              </a:rPr>
              <a:t>plot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.</a:t>
            </a:r>
            <a:endParaRPr lang="en-US" sz="1800" dirty="0">
              <a:solidFill>
                <a:schemeClr val="bg1"/>
              </a:solidFill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1800" spc="-5" dirty="0">
                <a:solidFill>
                  <a:schemeClr val="bg1"/>
                </a:solidFill>
                <a:cs typeface="Carlito"/>
              </a:rPr>
              <a:t>Pie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chart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can be selected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show distribution of successful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landings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across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all launch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sites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and 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can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be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selected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show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individual launch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success</a:t>
            </a:r>
            <a:r>
              <a:rPr lang="en-US" sz="1800" spc="-11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30" dirty="0">
                <a:solidFill>
                  <a:schemeClr val="bg1"/>
                </a:solidFill>
                <a:cs typeface="Carlito"/>
              </a:rPr>
              <a:t>rates.</a:t>
            </a:r>
            <a:endParaRPr lang="en-US" sz="1800" dirty="0">
              <a:solidFill>
                <a:schemeClr val="bg1"/>
              </a:solidFill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1800" spc="-25" dirty="0">
                <a:solidFill>
                  <a:schemeClr val="bg1"/>
                </a:solidFill>
                <a:cs typeface="Carlito"/>
              </a:rPr>
              <a:t>Scatter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plot </a:t>
            </a:r>
            <a:r>
              <a:rPr lang="en-US" sz="1800" spc="-40" dirty="0">
                <a:solidFill>
                  <a:schemeClr val="bg1"/>
                </a:solidFill>
                <a:cs typeface="Carlito"/>
              </a:rPr>
              <a:t>takes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two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inputs: All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sites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or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individual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and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payload mass on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a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slider between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0  and 10000</a:t>
            </a:r>
            <a:r>
              <a:rPr lang="en-US" sz="1800" spc="-10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kg.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1800" spc="-5" dirty="0">
                <a:solidFill>
                  <a:schemeClr val="bg1"/>
                </a:solidFill>
                <a:cs typeface="Carlito"/>
              </a:rPr>
              <a:t>The pie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chart is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used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to visualize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success</a:t>
            </a:r>
            <a:r>
              <a:rPr lang="en-US" sz="1800" spc="2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40" dirty="0">
                <a:solidFill>
                  <a:schemeClr val="bg1"/>
                </a:solidFill>
                <a:cs typeface="Carlito"/>
              </a:rPr>
              <a:t>rate.</a:t>
            </a:r>
            <a:endParaRPr lang="en-US" sz="1800" dirty="0">
              <a:solidFill>
                <a:schemeClr val="bg1"/>
              </a:solidFill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1800" spc="-5" dirty="0">
                <a:solidFill>
                  <a:schemeClr val="bg1"/>
                </a:solidFill>
                <a:cs typeface="Carlito"/>
              </a:rPr>
              <a:t>The </a:t>
            </a:r>
            <a:r>
              <a:rPr lang="en-US" sz="1800" spc="-25" dirty="0">
                <a:solidFill>
                  <a:schemeClr val="bg1"/>
                </a:solidFill>
                <a:cs typeface="Carlito"/>
              </a:rPr>
              <a:t>scatter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plot can help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us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see how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success </a:t>
            </a:r>
            <a:r>
              <a:rPr lang="en-US" sz="1800" spc="-10" dirty="0">
                <a:solidFill>
                  <a:schemeClr val="bg1"/>
                </a:solidFill>
                <a:cs typeface="Carlito"/>
              </a:rPr>
              <a:t>varies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across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sites, </a:t>
            </a:r>
            <a:r>
              <a:rPr lang="en-US" sz="1800" spc="-10" dirty="0">
                <a:solidFill>
                  <a:schemeClr val="bg1"/>
                </a:solidFill>
                <a:cs typeface="Carlito"/>
              </a:rPr>
              <a:t>payload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mass,</a:t>
            </a:r>
            <a:r>
              <a:rPr lang="en-US" sz="1800" spc="1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and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booster </a:t>
            </a:r>
            <a:r>
              <a:rPr lang="en-US" sz="1800" spc="-25" dirty="0">
                <a:solidFill>
                  <a:schemeClr val="bg1"/>
                </a:solidFill>
                <a:cs typeface="Carlito"/>
              </a:rPr>
              <a:t>version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45" dirty="0">
                <a:solidFill>
                  <a:schemeClr val="bg1"/>
                </a:solidFill>
                <a:cs typeface="Carlito"/>
              </a:rPr>
              <a:t>category.</a:t>
            </a:r>
            <a:endParaRPr lang="en-US" sz="1800" dirty="0">
              <a:solidFill>
                <a:schemeClr val="bg1"/>
              </a:solidFill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0" y="3892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Build a Dashboard with Plotly Dash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7979A256-18C2-46B7-9473-5CDA43F3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18" y="1215024"/>
            <a:ext cx="6385695" cy="3394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014A12-6CA1-4BA8-8792-FA96E4B03827}"/>
              </a:ext>
            </a:extLst>
          </p:cNvPr>
          <p:cNvSpPr txBox="1"/>
          <p:nvPr/>
        </p:nvSpPr>
        <p:spPr>
          <a:xfrm>
            <a:off x="5799551" y="5173249"/>
            <a:ext cx="254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l-GR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0B845BFD-3C5B-452B-A123-C22A6555EDCB}"/>
              </a:ext>
            </a:extLst>
          </p:cNvPr>
          <p:cNvSpPr/>
          <p:nvPr/>
        </p:nvSpPr>
        <p:spPr>
          <a:xfrm>
            <a:off x="-225468" y="-137786"/>
            <a:ext cx="12701391" cy="72525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27668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E292B3D1-47DB-4B03-925E-2A195145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" y="1076455"/>
            <a:ext cx="6867721" cy="3904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EBDA9-24AB-4AF1-AB47-F22B0A130387}"/>
              </a:ext>
            </a:extLst>
          </p:cNvPr>
          <p:cNvSpPr txBox="1"/>
          <p:nvPr/>
        </p:nvSpPr>
        <p:spPr>
          <a:xfrm>
            <a:off x="7891398" y="305511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l-GR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429228" y="48127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Flight Number vs. Launch Site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1FCA956-6269-40C6-8104-786D67F2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22" y="943070"/>
            <a:ext cx="8324850" cy="3667125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89922" y="5115418"/>
            <a:ext cx="1041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Graphic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suggests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an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increase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in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success </a:t>
            </a:r>
            <a:r>
              <a:rPr lang="en-US" sz="1800" b="1" spc="-4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rate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over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time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(indicated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in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Flight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Number). 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Likely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 big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breakthrough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around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flight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20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which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significantly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increased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success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rate. 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CCAFS appears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to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be the main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launch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site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as it has the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most</a:t>
            </a:r>
            <a:r>
              <a:rPr lang="en-US" sz="1800" b="1" spc="-9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volume.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3078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597124" y="4038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Payload vs. Launch Site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89922" y="5115418"/>
            <a:ext cx="1041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Payload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mass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appears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to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fall mostly between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0-6000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kg. 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Different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launch 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sites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also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seem to use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different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payload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mass.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endParaRPr lang="el-GR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0564146-9807-4874-B723-E53E76C1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5" y="801333"/>
            <a:ext cx="85534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2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597124" y="46102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Success Rate vs. Orbit Type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45797" y="4898859"/>
            <a:ext cx="10418312" cy="173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ES-L1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,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GEO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, HEO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,</a:t>
            </a:r>
            <a:r>
              <a:rPr lang="en-US" sz="1800" b="1" spc="-1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SSO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have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100%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success </a:t>
            </a:r>
            <a:r>
              <a:rPr lang="en-US" sz="1800" b="1" spc="-4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rate 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VLEO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has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decent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success </a:t>
            </a:r>
            <a:r>
              <a:rPr lang="en-US" sz="1800" b="1" spc="-4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rate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and</a:t>
            </a:r>
            <a:r>
              <a:rPr lang="en-US" sz="1800" b="1" spc="15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2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attempts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has </a:t>
            </a:r>
            <a:r>
              <a:rPr lang="en-US" sz="1800" b="1" spc="-1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0% success</a:t>
            </a:r>
            <a:r>
              <a:rPr lang="en-US" sz="1800" b="1" spc="8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4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rate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800" b="1" spc="-4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GTO </a:t>
            </a:r>
            <a:r>
              <a:rPr lang="en-US" sz="1800" b="1" spc="-20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5" dirty="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has moderate success rate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  <a:p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3977B46-B967-4906-8E95-3C248053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79" y="941906"/>
            <a:ext cx="5753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7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7BA9F23-6BDF-4BBD-9FDA-2BBC0ADA2EF2}"/>
              </a:ext>
            </a:extLst>
          </p:cNvPr>
          <p:cNvSpPr/>
          <p:nvPr/>
        </p:nvSpPr>
        <p:spPr>
          <a:xfrm>
            <a:off x="-388307" y="-87682"/>
            <a:ext cx="13177381" cy="7214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C88F4B5F-6157-4741-8442-D94E373C99A7}"/>
              </a:ext>
            </a:extLst>
          </p:cNvPr>
          <p:cNvSpPr/>
          <p:nvPr/>
        </p:nvSpPr>
        <p:spPr>
          <a:xfrm rot="19048195">
            <a:off x="4520417" y="3721157"/>
            <a:ext cx="10265641" cy="124007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5447807F-8845-422B-8D4F-95D32513F63A}"/>
              </a:ext>
            </a:extLst>
          </p:cNvPr>
          <p:cNvSpPr/>
          <p:nvPr/>
        </p:nvSpPr>
        <p:spPr>
          <a:xfrm rot="19048195">
            <a:off x="7037085" y="4296428"/>
            <a:ext cx="8066761" cy="124007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B2221702-1DFC-4351-8E0C-5AD410702BFD}"/>
              </a:ext>
            </a:extLst>
          </p:cNvPr>
          <p:cNvSpPr/>
          <p:nvPr/>
        </p:nvSpPr>
        <p:spPr>
          <a:xfrm rot="19048195">
            <a:off x="8072812" y="5243653"/>
            <a:ext cx="8066761" cy="124007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597124" y="41556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Flight Number vs. Orbit Type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45797" y="4898859"/>
            <a:ext cx="1041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We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see that in the LEO orbit the Success appears related to the number of flights; on the other hand, there seems to be no relationship between flight number when in GTO orbit.</a:t>
            </a:r>
            <a:endParaRPr lang="el-G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54184D6-D6F1-4933-A5A9-C310EA9A9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3" y="836843"/>
            <a:ext cx="8277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597125" y="23697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45797" y="4898859"/>
            <a:ext cx="1041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solidFill>
                  <a:srgbClr val="002060"/>
                </a:solidFill>
                <a:effectLst/>
                <a:latin typeface="Helvetica Neue"/>
              </a:rPr>
              <a:t>With heavy payloads the successful landing or positive landing rate are more for Polar, LEO and ISS.</a:t>
            </a:r>
          </a:p>
          <a:p>
            <a:pPr algn="just"/>
            <a:r>
              <a:rPr lang="en-US" sz="1600" b="1" i="0" dirty="0">
                <a:solidFill>
                  <a:srgbClr val="002060"/>
                </a:solidFill>
                <a:effectLst/>
                <a:latin typeface="Helvetica Neue"/>
              </a:rPr>
              <a:t>However for GTO we cannot distinguish this well as both positive landing rate and negative landing(unsuccessful mission) are both there here.</a:t>
            </a:r>
          </a:p>
          <a:p>
            <a:endParaRPr lang="el-G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DB2D8-7287-4FB4-82B9-790EEF346274}"/>
              </a:ext>
            </a:extLst>
          </p:cNvPr>
          <p:cNvSpPr txBox="1"/>
          <p:nvPr/>
        </p:nvSpPr>
        <p:spPr>
          <a:xfrm>
            <a:off x="2968683" y="236977"/>
            <a:ext cx="498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/>
              </a:rPr>
              <a:t>Payload vs. Orbit 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2376D7BF-6AA7-4597-B122-B306CE36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12" y="815715"/>
            <a:ext cx="8469799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6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90521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597124" y="2079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45797" y="4898859"/>
            <a:ext cx="1041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We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 observe that the success rate since 2013 kept increasing till 2020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It is also evident that last years 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/>
              </a:rPr>
              <a:t>success rate is approximately 80%</a:t>
            </a:r>
            <a:endParaRPr lang="el-G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6D7FB1E-BBEB-4B3D-B790-A8CAA0D7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08" y="756985"/>
            <a:ext cx="7725604" cy="37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1E453A-B943-48CF-AEE4-DF7B3C3C2632}"/>
              </a:ext>
            </a:extLst>
          </p:cNvPr>
          <p:cNvSpPr/>
          <p:nvPr/>
        </p:nvSpPr>
        <p:spPr>
          <a:xfrm>
            <a:off x="-1202838" y="-236640"/>
            <a:ext cx="13515583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73524" y="618465"/>
            <a:ext cx="7068725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-334077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7890B3-EA45-448C-A7A6-E8B2E130670D}"/>
              </a:ext>
            </a:extLst>
          </p:cNvPr>
          <p:cNvSpPr/>
          <p:nvPr/>
        </p:nvSpPr>
        <p:spPr>
          <a:xfrm>
            <a:off x="-1202838" y="4797469"/>
            <a:ext cx="14192328" cy="2264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C7FCE-AA68-4BFD-A97C-6BFE0A2B72BB}"/>
              </a:ext>
            </a:extLst>
          </p:cNvPr>
          <p:cNvSpPr txBox="1"/>
          <p:nvPr/>
        </p:nvSpPr>
        <p:spPr>
          <a:xfrm>
            <a:off x="345797" y="4898859"/>
            <a:ext cx="1041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This is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 </a:t>
            </a:r>
            <a:r>
              <a:rPr lang="en-US" sz="18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preview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of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lang="en-US" sz="1800" b="1" spc="-1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Plotly dashboard.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lang="en-US" sz="18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following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sides will show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lang="en-US" sz="1800" b="1" spc="-1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results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of </a:t>
            </a:r>
            <a:r>
              <a:rPr lang="en-US" sz="18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EDA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with  </a:t>
            </a:r>
            <a:r>
              <a:rPr lang="en-US" sz="18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visualization, EDA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with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SQL, </a:t>
            </a:r>
            <a:r>
              <a:rPr lang="en-US" sz="1800" b="1" spc="-2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Interactive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Map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with </a:t>
            </a:r>
            <a:r>
              <a:rPr lang="en-US" sz="18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Folium,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and </a:t>
            </a:r>
            <a:r>
              <a:rPr lang="en-US" sz="1800" b="1" spc="-1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finally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lang="en-US" sz="1800" b="1" spc="-1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results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of our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model 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with 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about 83%</a:t>
            </a:r>
            <a:r>
              <a:rPr lang="en-US" sz="18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lang="en-US" sz="1800" b="1" spc="-4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accuracy.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latin typeface="Carlito"/>
              <a:cs typeface="Carlito"/>
            </a:endParaRPr>
          </a:p>
          <a:p>
            <a:endParaRPr lang="el-G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4D572C7-040E-48A1-AE2A-25712429E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33" y="817239"/>
            <a:ext cx="8430016" cy="37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3006075" y="231394"/>
            <a:ext cx="527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"/>
              </a:rPr>
              <a:t>Launch Site Names Begin </a:t>
            </a:r>
            <a:r>
              <a:rPr lang="en-US" sz="2800" b="1" dirty="0">
                <a:solidFill>
                  <a:schemeClr val="bg1"/>
                </a:solidFill>
                <a:latin typeface="Abadi"/>
              </a:rPr>
              <a:t>with</a:t>
            </a:r>
            <a:r>
              <a:rPr lang="en-US" sz="2400" b="1" dirty="0">
                <a:solidFill>
                  <a:schemeClr val="bg1"/>
                </a:solidFill>
                <a:latin typeface="Abadi"/>
              </a:rPr>
              <a:t> 'CCA'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9EBC8-78EC-450B-9654-2047679BADC8}"/>
              </a:ext>
            </a:extLst>
          </p:cNvPr>
          <p:cNvSpPr txBox="1"/>
          <p:nvPr/>
        </p:nvSpPr>
        <p:spPr>
          <a:xfrm>
            <a:off x="1052014" y="5045671"/>
            <a:ext cx="918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 the result illustrate the unique launch sites are 4</a:t>
            </a:r>
            <a:endParaRPr lang="el-GR" sz="2400" b="1" dirty="0">
              <a:solidFill>
                <a:schemeClr val="bg1"/>
              </a:solidFill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72C8841A-BCFA-46B3-B8F7-A68EC7ED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04" y="1173122"/>
            <a:ext cx="8674199" cy="28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1305704" y="381425"/>
            <a:ext cx="874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effectLst/>
              </a:rPr>
              <a:t>5 Records where launch sites begin with the 'CCA'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9EBC8-78EC-450B-9654-2047679BADC8}"/>
              </a:ext>
            </a:extLst>
          </p:cNvPr>
          <p:cNvSpPr txBox="1"/>
          <p:nvPr/>
        </p:nvSpPr>
        <p:spPr>
          <a:xfrm>
            <a:off x="1052014" y="5045671"/>
            <a:ext cx="918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All five of the records has the same launch site and we also notice the different info we can get from the table.</a:t>
            </a:r>
            <a:endParaRPr lang="el-GR" sz="2400" b="1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0C67AE1-FD02-44F3-A0D2-6548ECB3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17" y="1087699"/>
            <a:ext cx="9369012" cy="32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3168913" y="272880"/>
            <a:ext cx="527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"/>
              </a:rPr>
              <a:t>Total Payload Mass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9EBC8-78EC-450B-9654-2047679BADC8}"/>
              </a:ext>
            </a:extLst>
          </p:cNvPr>
          <p:cNvSpPr txBox="1"/>
          <p:nvPr/>
        </p:nvSpPr>
        <p:spPr>
          <a:xfrm>
            <a:off x="1052014" y="5045671"/>
            <a:ext cx="918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Total payload mass in kg where customer is NASA (CRS)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CRS stands for </a:t>
            </a:r>
            <a:r>
              <a:rPr lang="en-US" sz="24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Cargo Resupply</a:t>
            </a:r>
            <a:endParaRPr lang="el-GR" sz="2400" b="1" i="1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3428125-7D3A-48FB-8207-68E899B2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47" y="1381646"/>
            <a:ext cx="9708557" cy="225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2642904" y="476196"/>
            <a:ext cx="716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9EBC8-78EC-450B-9654-2047679BADC8}"/>
              </a:ext>
            </a:extLst>
          </p:cNvPr>
          <p:cNvSpPr txBox="1"/>
          <p:nvPr/>
        </p:nvSpPr>
        <p:spPr>
          <a:xfrm>
            <a:off x="1052015" y="4964113"/>
            <a:ext cx="918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It seems like  version  F9 v1.1 carries on average 2928 kg  </a:t>
            </a:r>
            <a:endParaRPr lang="el-GR" sz="2400" b="1" dirty="0">
              <a:solidFill>
                <a:schemeClr val="bg1"/>
              </a:solidFill>
            </a:endParaRP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C755D38C-A425-4F5C-8C77-B72EA872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4" y="1350664"/>
            <a:ext cx="9745589" cy="24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3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1903869" y="538650"/>
            <a:ext cx="797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9EBC8-78EC-450B-9654-2047679BADC8}"/>
              </a:ext>
            </a:extLst>
          </p:cNvPr>
          <p:cNvSpPr txBox="1"/>
          <p:nvPr/>
        </p:nvSpPr>
        <p:spPr>
          <a:xfrm>
            <a:off x="1052015" y="4964113"/>
            <a:ext cx="918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After years of hard work in 22-12-2015 first successful landing with ground pad was achieved.</a:t>
            </a:r>
            <a:endParaRPr lang="el-GR" sz="2400" b="1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3E2E29A2-BD9A-4091-94AC-40B31CD0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59074"/>
            <a:ext cx="10603850" cy="24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7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770011" y="538650"/>
            <a:ext cx="11421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0189B1F-F338-4D20-AC3B-8EDD081A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86" y="1358771"/>
            <a:ext cx="11144250" cy="2705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F6568-397D-4E46-8EA8-1D174E1EEF83}"/>
              </a:ext>
            </a:extLst>
          </p:cNvPr>
          <p:cNvSpPr txBox="1"/>
          <p:nvPr/>
        </p:nvSpPr>
        <p:spPr>
          <a:xfrm>
            <a:off x="1114816" y="5060515"/>
            <a:ext cx="895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Only four boosters with moderate Payload have landed successfully in drone ship</a:t>
            </a:r>
            <a:endParaRPr lang="el-G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4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04F62380-0D2C-4125-AB6E-CB72B87D0EFB}"/>
              </a:ext>
            </a:extLst>
          </p:cNvPr>
          <p:cNvSpPr/>
          <p:nvPr/>
        </p:nvSpPr>
        <p:spPr>
          <a:xfrm>
            <a:off x="-513567" y="-225468"/>
            <a:ext cx="13953994" cy="7791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835115"/>
            <a:ext cx="12455046" cy="60270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spc="-35" dirty="0">
                <a:solidFill>
                  <a:schemeClr val="bg1"/>
                </a:solidFill>
                <a:latin typeface="+mn-lt"/>
                <a:cs typeface="Carlito"/>
              </a:rPr>
              <a:t>In this project we have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35" dirty="0">
                <a:solidFill>
                  <a:schemeClr val="bg1"/>
                </a:solidFill>
                <a:latin typeface="Carlito"/>
                <a:cs typeface="Carlito"/>
              </a:rPr>
              <a:t>Collected data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from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SpaceX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API and 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SpaceX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Wikipedia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We have identified the successful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&amp; unsuccessful landings.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Explored our </a:t>
            </a:r>
            <a:r>
              <a:rPr lang="en-US" sz="1800" spc="-3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using Python,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SQL, 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visualization, </a:t>
            </a: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folium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maps,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dashboards. Furthermore, we created the necessary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features.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Changed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all </a:t>
            </a: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categorical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variables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binary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using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one hot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encoding.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Standardized our </a:t>
            </a:r>
            <a:r>
              <a:rPr lang="en-US" sz="1800" spc="-3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with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GridSearchCV 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we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found the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best </a:t>
            </a:r>
            <a:r>
              <a:rPr lang="en-US" sz="1800" spc="-40" dirty="0">
                <a:solidFill>
                  <a:schemeClr val="bg1"/>
                </a:solidFill>
                <a:latin typeface="Carlito"/>
                <a:cs typeface="Carlito"/>
              </a:rPr>
              <a:t>parameters </a:t>
            </a:r>
            <a:r>
              <a:rPr lang="en-US" sz="1800" spc="-35" dirty="0">
                <a:solidFill>
                  <a:schemeClr val="bg1"/>
                </a:solidFill>
                <a:latin typeface="Carlito"/>
                <a:cs typeface="Carlito"/>
              </a:rPr>
              <a:t>for our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Machine Learning Classification Models. In order to visualize and choose the most optimal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bg1"/>
                </a:solidFill>
                <a:latin typeface="+mn-lt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Four </a:t>
            </a:r>
            <a:r>
              <a:rPr lang="en-US" sz="1700" spc="-15" dirty="0">
                <a:solidFill>
                  <a:schemeClr val="bg1"/>
                </a:solidFill>
                <a:latin typeface="Carlito"/>
                <a:cs typeface="Carlito"/>
              </a:rPr>
              <a:t>machine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learning models </a:t>
            </a:r>
            <a:r>
              <a:rPr lang="en-US" sz="1700" spc="-25" dirty="0">
                <a:solidFill>
                  <a:schemeClr val="bg1"/>
                </a:solidFill>
                <a:latin typeface="Carlito"/>
                <a:cs typeface="Carlito"/>
              </a:rPr>
              <a:t>were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produced: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Logistic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Regression, </a:t>
            </a:r>
            <a:r>
              <a:rPr lang="en-US" sz="1700" spc="-15" dirty="0">
                <a:solidFill>
                  <a:schemeClr val="bg1"/>
                </a:solidFill>
                <a:latin typeface="Carlito"/>
                <a:cs typeface="Carlito"/>
              </a:rPr>
              <a:t>Support </a:t>
            </a:r>
            <a:r>
              <a:rPr lang="en-US" sz="1700" spc="-50" dirty="0">
                <a:solidFill>
                  <a:schemeClr val="bg1"/>
                </a:solidFill>
                <a:latin typeface="Carlito"/>
                <a:cs typeface="Carlito"/>
              </a:rPr>
              <a:t>Vector 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Machine, </a:t>
            </a:r>
            <a:r>
              <a:rPr lang="en-US" sz="1700" spc="-15" dirty="0">
                <a:solidFill>
                  <a:schemeClr val="bg1"/>
                </a:solidFill>
                <a:latin typeface="Carlito"/>
                <a:cs typeface="Carlito"/>
              </a:rPr>
              <a:t>Decision </a:t>
            </a:r>
            <a:r>
              <a:rPr lang="en-US" sz="1700" spc="-80" dirty="0">
                <a:solidFill>
                  <a:schemeClr val="bg1"/>
                </a:solidFill>
                <a:latin typeface="Carlito"/>
                <a:cs typeface="Carlito"/>
              </a:rPr>
              <a:t>Tree </a:t>
            </a:r>
            <a:r>
              <a:rPr lang="en-US" sz="1700" spc="-45" dirty="0">
                <a:solidFill>
                  <a:schemeClr val="bg1"/>
                </a:solidFill>
                <a:latin typeface="Carlito"/>
                <a:cs typeface="Carlito"/>
              </a:rPr>
              <a:t>Classifier,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and K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All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produced </a:t>
            </a:r>
            <a:r>
              <a:rPr lang="en-US" sz="1700" spc="-15" dirty="0">
                <a:solidFill>
                  <a:schemeClr val="bg1"/>
                </a:solidFill>
                <a:latin typeface="Carlito"/>
                <a:cs typeface="Carlito"/>
              </a:rPr>
              <a:t>similar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results 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with </a:t>
            </a:r>
            <a:r>
              <a:rPr lang="en-US" sz="1700" spc="-25" dirty="0">
                <a:solidFill>
                  <a:schemeClr val="bg1"/>
                </a:solidFill>
                <a:latin typeface="Carlito"/>
                <a:cs typeface="Carlito"/>
              </a:rPr>
              <a:t>accuracy </a:t>
            </a:r>
            <a:r>
              <a:rPr lang="en-US" sz="1700" spc="-45" dirty="0">
                <a:solidFill>
                  <a:schemeClr val="bg1"/>
                </a:solidFill>
                <a:latin typeface="Carlito"/>
                <a:cs typeface="Carlito"/>
              </a:rPr>
              <a:t>rate </a:t>
            </a:r>
            <a:r>
              <a:rPr lang="en-US" sz="1700" dirty="0">
                <a:solidFill>
                  <a:schemeClr val="bg1"/>
                </a:solidFill>
                <a:latin typeface="Carlito"/>
                <a:cs typeface="Carlito"/>
              </a:rPr>
              <a:t>of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about 83% with KNN producing the best one at 86%..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All models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over </a:t>
            </a:r>
            <a:r>
              <a:rPr lang="en-US" sz="1700" spc="-25" dirty="0">
                <a:solidFill>
                  <a:schemeClr val="bg1"/>
                </a:solidFill>
                <a:latin typeface="Carlito"/>
                <a:cs typeface="Carlito"/>
              </a:rPr>
              <a:t>predicted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successful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landings.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More </a:t>
            </a:r>
            <a:r>
              <a:rPr lang="en-US" sz="1700" spc="-3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is </a:t>
            </a:r>
            <a:r>
              <a:rPr lang="en-US" sz="1700" spc="-15" dirty="0">
                <a:solidFill>
                  <a:schemeClr val="bg1"/>
                </a:solidFill>
                <a:latin typeface="Carlito"/>
                <a:cs typeface="Carlito"/>
              </a:rPr>
              <a:t>needed </a:t>
            </a:r>
            <a:r>
              <a:rPr lang="en-US" sz="1700" spc="-35" dirty="0">
                <a:solidFill>
                  <a:schemeClr val="bg1"/>
                </a:solidFill>
                <a:latin typeface="Carlito"/>
                <a:cs typeface="Carlito"/>
              </a:rPr>
              <a:t>for </a:t>
            </a:r>
            <a:r>
              <a:rPr lang="en-US" sz="1700" spc="-40" dirty="0">
                <a:solidFill>
                  <a:schemeClr val="bg1"/>
                </a:solidFill>
                <a:latin typeface="Carlito"/>
                <a:cs typeface="Carlito"/>
              </a:rPr>
              <a:t>better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model </a:t>
            </a:r>
            <a:r>
              <a:rPr lang="en-US" sz="1700" spc="-20" dirty="0">
                <a:solidFill>
                  <a:schemeClr val="bg1"/>
                </a:solidFill>
                <a:latin typeface="Carlito"/>
                <a:cs typeface="Carlito"/>
              </a:rPr>
              <a:t>determination </a:t>
            </a:r>
            <a:r>
              <a:rPr lang="en-US" sz="1700" spc="-5" dirty="0">
                <a:solidFill>
                  <a:schemeClr val="bg1"/>
                </a:solidFill>
                <a:latin typeface="Carlito"/>
                <a:cs typeface="Carlito"/>
              </a:rPr>
              <a:t>and</a:t>
            </a:r>
            <a:r>
              <a:rPr lang="en-US" sz="1700" spc="204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700" spc="-50" dirty="0">
                <a:solidFill>
                  <a:schemeClr val="bg1"/>
                </a:solidFill>
                <a:latin typeface="Carlito"/>
                <a:cs typeface="Carlito"/>
              </a:rPr>
              <a:t>accuracy.</a:t>
            </a:r>
            <a:endParaRPr lang="en-US" sz="1700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4911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Executive 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92E28DA9-8DD3-4664-AF90-566D33BA7BD2}"/>
              </a:ext>
            </a:extLst>
          </p:cNvPr>
          <p:cNvSpPr/>
          <p:nvPr/>
        </p:nvSpPr>
        <p:spPr>
          <a:xfrm rot="2616082">
            <a:off x="8613011" y="-57373"/>
            <a:ext cx="8805797" cy="80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8E53B2A-A22D-485E-8961-18B3EF095A36}"/>
              </a:ext>
            </a:extLst>
          </p:cNvPr>
          <p:cNvSpPr/>
          <p:nvPr/>
        </p:nvSpPr>
        <p:spPr>
          <a:xfrm rot="2616082">
            <a:off x="7960121" y="584595"/>
            <a:ext cx="8805797" cy="80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770011" y="538650"/>
            <a:ext cx="11421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F6568-397D-4E46-8EA8-1D174E1EEF83}"/>
              </a:ext>
            </a:extLst>
          </p:cNvPr>
          <p:cNvSpPr txBox="1"/>
          <p:nvPr/>
        </p:nvSpPr>
        <p:spPr>
          <a:xfrm>
            <a:off x="1114816" y="4925276"/>
            <a:ext cx="895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99% of missions where a success with only 1 % being a failures.</a:t>
            </a:r>
            <a:endParaRPr lang="el-GR" sz="2000" b="1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B21EB27A-76AC-40FA-9178-0302B398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16" y="1422771"/>
            <a:ext cx="8723726" cy="24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7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1838897" y="625145"/>
            <a:ext cx="760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F6568-397D-4E46-8EA8-1D174E1EEF83}"/>
              </a:ext>
            </a:extLst>
          </p:cNvPr>
          <p:cNvSpPr txBox="1"/>
          <p:nvPr/>
        </p:nvSpPr>
        <p:spPr>
          <a:xfrm>
            <a:off x="1114816" y="4925276"/>
            <a:ext cx="8956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results showed us that 12% of Boosters carried maximum weight with most of them being type 4.</a:t>
            </a:r>
            <a:endParaRPr lang="el-GR" sz="2000" b="1" dirty="0">
              <a:solidFill>
                <a:schemeClr val="bg1"/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B2F46DEB-923C-43AD-8506-CE1648DE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16" y="1385976"/>
            <a:ext cx="8775004" cy="32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2463112" y="574769"/>
            <a:ext cx="7607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/>
              </a:rPr>
              <a:t>2015 Launch Records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F6568-397D-4E46-8EA8-1D174E1EEF83}"/>
              </a:ext>
            </a:extLst>
          </p:cNvPr>
          <p:cNvSpPr txBox="1"/>
          <p:nvPr/>
        </p:nvSpPr>
        <p:spPr>
          <a:xfrm>
            <a:off x="1114816" y="4878017"/>
            <a:ext cx="895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 2015 it is noticed that there were two landing outcomes in drone ship.</a:t>
            </a:r>
            <a:endParaRPr lang="el-GR" sz="2000" b="1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27B2B818-2426-4F99-BC0F-ED2EE316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11078"/>
            <a:ext cx="118491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7BB39C34-5BCF-4226-8245-43168AFCB52F}"/>
              </a:ext>
            </a:extLst>
          </p:cNvPr>
          <p:cNvSpPr/>
          <p:nvPr/>
        </p:nvSpPr>
        <p:spPr>
          <a:xfrm>
            <a:off x="-237995" y="-150312"/>
            <a:ext cx="13152329" cy="7227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75A-5EE9-4DF4-BA0A-352FA022ACB1}"/>
              </a:ext>
            </a:extLst>
          </p:cNvPr>
          <p:cNvSpPr txBox="1"/>
          <p:nvPr/>
        </p:nvSpPr>
        <p:spPr>
          <a:xfrm>
            <a:off x="906389" y="574769"/>
            <a:ext cx="10191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2A890EF0-92A5-4738-B6DC-103AFA361013}"/>
              </a:ext>
            </a:extLst>
          </p:cNvPr>
          <p:cNvSpPr/>
          <p:nvPr/>
        </p:nvSpPr>
        <p:spPr>
          <a:xfrm>
            <a:off x="-237995" y="4647156"/>
            <a:ext cx="13590740" cy="2430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F6568-397D-4E46-8EA8-1D174E1EEF83}"/>
              </a:ext>
            </a:extLst>
          </p:cNvPr>
          <p:cNvSpPr txBox="1"/>
          <p:nvPr/>
        </p:nvSpPr>
        <p:spPr>
          <a:xfrm>
            <a:off x="1114816" y="4778917"/>
            <a:ext cx="8956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This data frame represents the landing outcomes between 2010-06-04 and 2017-03-20 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It is evident that most outcomes were ‘No attempt’ with drone ship landings being also popular.</a:t>
            </a:r>
            <a:endParaRPr lang="el-GR" sz="2000" b="1" dirty="0">
              <a:solidFill>
                <a:schemeClr val="bg1"/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501E61F-9BC1-49E4-A3C8-7A6E4905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9" y="1380158"/>
            <a:ext cx="9979069" cy="26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98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B315B9-AF96-46FA-9694-D4C634193A4E}"/>
              </a:ext>
            </a:extLst>
          </p:cNvPr>
          <p:cNvSpPr/>
          <p:nvPr/>
        </p:nvSpPr>
        <p:spPr>
          <a:xfrm>
            <a:off x="-1202499" y="-87682"/>
            <a:ext cx="14793239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234C7EF-E910-4F91-822C-97D693D7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5" y="1220451"/>
            <a:ext cx="7866688" cy="3469279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88BF3115-15F6-4D3B-A801-7255A4B94F28}"/>
              </a:ext>
            </a:extLst>
          </p:cNvPr>
          <p:cNvSpPr/>
          <p:nvPr/>
        </p:nvSpPr>
        <p:spPr>
          <a:xfrm>
            <a:off x="5887233" y="3795386"/>
            <a:ext cx="6933156" cy="411995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4CF1-6821-4737-8912-08EC9094340A}"/>
              </a:ext>
            </a:extLst>
          </p:cNvPr>
          <p:cNvSpPr txBox="1"/>
          <p:nvPr/>
        </p:nvSpPr>
        <p:spPr>
          <a:xfrm>
            <a:off x="6901499" y="4371582"/>
            <a:ext cx="5098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From the map we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 notice the following things: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A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ll launch sites are in proximity to the Equator line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 A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ll launch sites are in very close proximity to the coast for safety reasons in the event of failure </a:t>
            </a:r>
          </a:p>
          <a:p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DA13-EFE4-4AD6-AA6A-A024AE91A9CC}"/>
              </a:ext>
            </a:extLst>
          </p:cNvPr>
          <p:cNvSpPr txBox="1"/>
          <p:nvPr/>
        </p:nvSpPr>
        <p:spPr>
          <a:xfrm>
            <a:off x="3068877" y="399907"/>
            <a:ext cx="44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Helvetica Neue"/>
              </a:rPr>
              <a:t>Launch Sites Locations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B315B9-AF96-46FA-9694-D4C634193A4E}"/>
              </a:ext>
            </a:extLst>
          </p:cNvPr>
          <p:cNvSpPr/>
          <p:nvPr/>
        </p:nvSpPr>
        <p:spPr>
          <a:xfrm>
            <a:off x="-1202499" y="-87682"/>
            <a:ext cx="14793239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04F2DE86-3AD8-49B3-8091-A1364344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2" y="1087698"/>
            <a:ext cx="9334500" cy="377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3FDA13-EFE4-4AD6-AA6A-A024AE91A9CC}"/>
              </a:ext>
            </a:extLst>
          </p:cNvPr>
          <p:cNvSpPr txBox="1"/>
          <p:nvPr/>
        </p:nvSpPr>
        <p:spPr>
          <a:xfrm>
            <a:off x="3068877" y="399907"/>
            <a:ext cx="44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Helvetica Neue"/>
              </a:rPr>
              <a:t>Number of Lunches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88BF3115-15F6-4D3B-A801-7255A4B94F28}"/>
              </a:ext>
            </a:extLst>
          </p:cNvPr>
          <p:cNvSpPr/>
          <p:nvPr/>
        </p:nvSpPr>
        <p:spPr>
          <a:xfrm>
            <a:off x="5887233" y="3795386"/>
            <a:ext cx="6933156" cy="411995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4CF1-6821-4737-8912-08EC9094340A}"/>
              </a:ext>
            </a:extLst>
          </p:cNvPr>
          <p:cNvSpPr txBox="1"/>
          <p:nvPr/>
        </p:nvSpPr>
        <p:spPr>
          <a:xfrm>
            <a:off x="6901499" y="4371582"/>
            <a:ext cx="5098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Helvetica Neue"/>
              </a:rPr>
              <a:t>This map counts the number of lunches that took place to a specific area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 It is clear that most lunches 80% take place in East Coast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5148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B315B9-AF96-46FA-9694-D4C634193A4E}"/>
              </a:ext>
            </a:extLst>
          </p:cNvPr>
          <p:cNvSpPr/>
          <p:nvPr/>
        </p:nvSpPr>
        <p:spPr>
          <a:xfrm>
            <a:off x="-1202499" y="-87682"/>
            <a:ext cx="14793239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DA13-EFE4-4AD6-AA6A-A024AE91A9CC}"/>
              </a:ext>
            </a:extLst>
          </p:cNvPr>
          <p:cNvSpPr txBox="1"/>
          <p:nvPr/>
        </p:nvSpPr>
        <p:spPr>
          <a:xfrm>
            <a:off x="3068877" y="399907"/>
            <a:ext cx="445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Helvetica Neue"/>
              </a:rPr>
              <a:t>Lunches Outcomes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00A1282C-3007-437F-BBD7-1CCF5072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941736"/>
            <a:ext cx="8667751" cy="4101852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88BF3115-15F6-4D3B-A801-7255A4B94F28}"/>
              </a:ext>
            </a:extLst>
          </p:cNvPr>
          <p:cNvSpPr/>
          <p:nvPr/>
        </p:nvSpPr>
        <p:spPr>
          <a:xfrm>
            <a:off x="5887233" y="3795386"/>
            <a:ext cx="6933156" cy="411995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4CF1-6821-4737-8912-08EC9094340A}"/>
              </a:ext>
            </a:extLst>
          </p:cNvPr>
          <p:cNvSpPr txBox="1"/>
          <p:nvPr/>
        </p:nvSpPr>
        <p:spPr>
          <a:xfrm>
            <a:off x="6541458" y="4246345"/>
            <a:ext cx="509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Helvetica Neu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This map shows us the lunch outcome we have green for success and red for failure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76519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B315B9-AF96-46FA-9694-D4C634193A4E}"/>
              </a:ext>
            </a:extLst>
          </p:cNvPr>
          <p:cNvSpPr/>
          <p:nvPr/>
        </p:nvSpPr>
        <p:spPr>
          <a:xfrm>
            <a:off x="-1202499" y="-87682"/>
            <a:ext cx="14793239" cy="72650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DA13-EFE4-4AD6-AA6A-A024AE91A9CC}"/>
              </a:ext>
            </a:extLst>
          </p:cNvPr>
          <p:cNvSpPr txBox="1"/>
          <p:nvPr/>
        </p:nvSpPr>
        <p:spPr>
          <a:xfrm>
            <a:off x="3068876" y="257089"/>
            <a:ext cx="47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Launch sites proximities</a:t>
            </a:r>
            <a:endParaRPr lang="en-US" sz="2800" b="1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5D36D04-7B6E-4591-9890-5A42F979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18" y="1061870"/>
            <a:ext cx="4829293" cy="248172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B5ED1C1C-A35B-4757-BC46-E61FAAD5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18" y="3650817"/>
            <a:ext cx="6353121" cy="2772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E4B619-5F76-42D9-84C1-3CDE59CF8EA8}"/>
              </a:ext>
            </a:extLst>
          </p:cNvPr>
          <p:cNvSpPr txBox="1"/>
          <p:nvPr/>
        </p:nvSpPr>
        <p:spPr>
          <a:xfrm>
            <a:off x="6850739" y="2071897"/>
            <a:ext cx="443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Distance to coastline – 0.9 KM</a:t>
            </a:r>
            <a:endParaRPr lang="el-GR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F6CC0-1D2B-4951-A0C6-EF354D0BAEFC}"/>
              </a:ext>
            </a:extLst>
          </p:cNvPr>
          <p:cNvSpPr txBox="1"/>
          <p:nvPr/>
        </p:nvSpPr>
        <p:spPr>
          <a:xfrm>
            <a:off x="7735220" y="4041487"/>
            <a:ext cx="443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Distance to Highway– 29.21 KM</a:t>
            </a:r>
            <a:endParaRPr lang="el-GR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5822D-26CE-47ED-A010-C16358116B87}"/>
              </a:ext>
            </a:extLst>
          </p:cNvPr>
          <p:cNvSpPr txBox="1"/>
          <p:nvPr/>
        </p:nvSpPr>
        <p:spPr>
          <a:xfrm>
            <a:off x="7785099" y="5214339"/>
            <a:ext cx="443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Distance to City– 78.45 KM</a:t>
            </a:r>
            <a:endParaRPr lang="el-G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17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EE5157E1-6E92-4FB4-AF2B-B70F2369171A}"/>
              </a:ext>
            </a:extLst>
          </p:cNvPr>
          <p:cNvSpPr/>
          <p:nvPr/>
        </p:nvSpPr>
        <p:spPr>
          <a:xfrm>
            <a:off x="-450937" y="800679"/>
            <a:ext cx="7164888" cy="28193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FF294173-0A75-4281-9CB9-6DEE833F203C}"/>
              </a:ext>
            </a:extLst>
          </p:cNvPr>
          <p:cNvSpPr/>
          <p:nvPr/>
        </p:nvSpPr>
        <p:spPr>
          <a:xfrm>
            <a:off x="-701458" y="-478101"/>
            <a:ext cx="13828735" cy="74774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892780" y="17598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80BBC0F8-36A8-4D7B-808A-3AEAECA3FC51}"/>
              </a:ext>
            </a:extLst>
          </p:cNvPr>
          <p:cNvSpPr/>
          <p:nvPr/>
        </p:nvSpPr>
        <p:spPr>
          <a:xfrm>
            <a:off x="-338203" y="4180442"/>
            <a:ext cx="13077173" cy="19389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F97F-32C5-468D-8348-25D0797F0887}"/>
              </a:ext>
            </a:extLst>
          </p:cNvPr>
          <p:cNvSpPr txBox="1"/>
          <p:nvPr/>
        </p:nvSpPr>
        <p:spPr>
          <a:xfrm>
            <a:off x="127348" y="4180442"/>
            <a:ext cx="12295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  <a:latin typeface="Source Sans Pro" panose="020B0604020202020204" pitchFamily="34" charset="0"/>
              </a:rPr>
              <a:t>Problem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panose="020B0604020202020204" pitchFamily="34" charset="0"/>
              </a:rPr>
              <a:t>Our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job is to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determine the price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of each launch. 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panose="020B0604020202020204" pitchFamily="34" charset="0"/>
              </a:rPr>
              <a:t>We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 will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gather information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about Space X and create dashboards for our team.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panose="020B0604020202020204" pitchFamily="34" charset="0"/>
              </a:rPr>
              <a:t>We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 will also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determine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 if SpaceX will reuse the first stage if the first stage will land successfully.</a:t>
            </a:r>
          </a:p>
          <a:p>
            <a:r>
              <a:rPr lang="en-US" sz="2000" dirty="0">
                <a:solidFill>
                  <a:schemeClr val="bg1"/>
                </a:solidFill>
                <a:latin typeface="Source Sans Pro" panose="020B0604020202020204" pitchFamily="34" charset="0"/>
              </a:rPr>
              <a:t>W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e will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train a machine learning model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and use public information to predict if SpaceX will reuse the first stage.</a:t>
            </a:r>
            <a:endParaRPr lang="en-US" sz="2000" b="0" i="0" dirty="0">
              <a:solidFill>
                <a:schemeClr val="bg1"/>
              </a:solidFill>
              <a:effectLst/>
              <a:latin typeface="OpenSans"/>
            </a:endParaRPr>
          </a:p>
          <a:p>
            <a:endParaRPr lang="el-GR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7348" y="910283"/>
            <a:ext cx="6179506" cy="330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1395" indent="0">
              <a:lnSpc>
                <a:spcPct val="100000"/>
              </a:lnSpc>
              <a:spcBef>
                <a:spcPts val="1270"/>
              </a:spcBef>
              <a:buNone/>
            </a:pPr>
            <a:endParaRPr lang="en-US" sz="2000" b="1" u="sng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Commercial </a:t>
            </a:r>
            <a:r>
              <a:rPr lang="en-US" sz="2000" spc="-10" dirty="0">
                <a:solidFill>
                  <a:schemeClr val="bg1"/>
                </a:solidFill>
                <a:latin typeface="Carlito"/>
                <a:cs typeface="Carlito"/>
              </a:rPr>
              <a:t>Space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Age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is</a:t>
            </a:r>
            <a:r>
              <a:rPr lang="en-US" sz="2000" spc="5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Here</a:t>
            </a:r>
            <a:endParaRPr lang="en-US" sz="20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Space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X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has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best pricing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($62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million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$165 million)</a:t>
            </a:r>
            <a:endParaRPr lang="en-US" sz="20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Largely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due </a:t>
            </a:r>
            <a:r>
              <a:rPr lang="en-US" sz="2000" spc="-3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ability </a:t>
            </a:r>
            <a:r>
              <a:rPr lang="en-US" sz="2000" spc="-30" dirty="0">
                <a:solidFill>
                  <a:schemeClr val="bg1"/>
                </a:solidFill>
                <a:latin typeface="Carlito"/>
                <a:cs typeface="Carlito"/>
              </a:rPr>
              <a:t>to recover </a:t>
            </a: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part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of </a:t>
            </a:r>
            <a:r>
              <a:rPr lang="en-US" sz="2000" spc="-45" dirty="0">
                <a:solidFill>
                  <a:schemeClr val="bg1"/>
                </a:solidFill>
                <a:latin typeface="Carlito"/>
                <a:cs typeface="Carlito"/>
              </a:rPr>
              <a:t>rocket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(Stage</a:t>
            </a:r>
            <a:r>
              <a:rPr lang="en-US" sz="2000" spc="1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1)</a:t>
            </a:r>
            <a:endParaRPr lang="en-US" sz="20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15" dirty="0">
                <a:solidFill>
                  <a:schemeClr val="bg1"/>
                </a:solidFill>
                <a:latin typeface="Carlito"/>
                <a:cs typeface="Carlito"/>
              </a:rPr>
              <a:t>Space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Y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wants </a:t>
            </a:r>
            <a:r>
              <a:rPr lang="en-US" sz="2000" spc="-3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compete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with </a:t>
            </a:r>
            <a:r>
              <a:rPr lang="en-US" sz="2000" spc="-10" dirty="0">
                <a:solidFill>
                  <a:schemeClr val="bg1"/>
                </a:solidFill>
                <a:latin typeface="Carlito"/>
                <a:cs typeface="Carlito"/>
              </a:rPr>
              <a:t>Space</a:t>
            </a:r>
            <a:r>
              <a:rPr lang="en-US" sz="2000" spc="6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X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Space Y that would like to compete with SpaceX </a:t>
            </a: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endParaRPr lang="en-US" sz="1200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CDC0DDCE-09E5-4032-AE1B-166083B0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39" y="175981"/>
            <a:ext cx="5707892" cy="3581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73A367-49DB-4058-8D9A-8B39D4B0E8B1}"/>
              </a:ext>
            </a:extLst>
          </p:cNvPr>
          <p:cNvSpPr txBox="1"/>
          <p:nvPr/>
        </p:nvSpPr>
        <p:spPr>
          <a:xfrm>
            <a:off x="1865640" y="898314"/>
            <a:ext cx="151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Background:</a:t>
            </a:r>
            <a:endParaRPr lang="el-GR" sz="2000" b="1" dirty="0">
              <a:solidFill>
                <a:schemeClr val="bg1"/>
              </a:solidFill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9F68772-DBCB-4FA6-A8E9-BC837D6F12B8}"/>
              </a:ext>
            </a:extLst>
          </p:cNvPr>
          <p:cNvSpPr/>
          <p:nvPr/>
        </p:nvSpPr>
        <p:spPr>
          <a:xfrm rot="18998881">
            <a:off x="6813838" y="3311652"/>
            <a:ext cx="125726" cy="7820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4F4550C1-7BC7-4EB2-8B83-13D0CC299325}"/>
              </a:ext>
            </a:extLst>
          </p:cNvPr>
          <p:cNvSpPr/>
          <p:nvPr/>
        </p:nvSpPr>
        <p:spPr>
          <a:xfrm rot="18998881" flipH="1">
            <a:off x="6941612" y="3206761"/>
            <a:ext cx="45719" cy="7820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0154865E-726A-4063-B7F9-7CF44DA721F2}"/>
              </a:ext>
            </a:extLst>
          </p:cNvPr>
          <p:cNvSpPr/>
          <p:nvPr/>
        </p:nvSpPr>
        <p:spPr>
          <a:xfrm rot="18998881">
            <a:off x="7054283" y="3103494"/>
            <a:ext cx="64494" cy="9601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E09CE75-9230-4302-9210-AA130EACC42D}"/>
              </a:ext>
            </a:extLst>
          </p:cNvPr>
          <p:cNvSpPr/>
          <p:nvPr/>
        </p:nvSpPr>
        <p:spPr>
          <a:xfrm>
            <a:off x="-488515" y="-137786"/>
            <a:ext cx="13741052" cy="75531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2071573D-4421-438C-AECA-D1B5CA89AE13}"/>
              </a:ext>
            </a:extLst>
          </p:cNvPr>
          <p:cNvSpPr/>
          <p:nvPr/>
        </p:nvSpPr>
        <p:spPr>
          <a:xfrm rot="2398668">
            <a:off x="-3146256" y="3776803"/>
            <a:ext cx="10200419" cy="50296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A15DE-A2AE-48B6-9333-D28E1D63244D}"/>
              </a:ext>
            </a:extLst>
          </p:cNvPr>
          <p:cNvSpPr txBox="1"/>
          <p:nvPr/>
        </p:nvSpPr>
        <p:spPr>
          <a:xfrm>
            <a:off x="1972849" y="261534"/>
            <a:ext cx="8818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85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Successful  </a:t>
            </a:r>
            <a:r>
              <a:rPr lang="en-US" sz="4400" spc="-395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Launches  Across  </a:t>
            </a:r>
            <a:r>
              <a:rPr lang="en-US" sz="4400" spc="-37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z="4400" spc="-42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  </a:t>
            </a:r>
            <a:r>
              <a:rPr lang="en-US" sz="4400" spc="-38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Sites</a:t>
            </a:r>
            <a:endParaRPr lang="el-GR" sz="4400" dirty="0">
              <a:solidFill>
                <a:schemeClr val="bg1"/>
              </a:solidFill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86D96CD-A29F-4A6D-85A5-E1CCE277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424" y="1486254"/>
            <a:ext cx="8636696" cy="312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45595-A5C8-4281-BE8A-EDBDA46D3AA3}"/>
              </a:ext>
            </a:extLst>
          </p:cNvPr>
          <p:cNvSpPr txBox="1"/>
          <p:nvPr/>
        </p:nvSpPr>
        <p:spPr>
          <a:xfrm>
            <a:off x="240777" y="4805781"/>
            <a:ext cx="4054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This 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distribution of successful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landings </a:t>
            </a:r>
            <a:r>
              <a:rPr lang="en-US" sz="20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across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all launch </a:t>
            </a:r>
            <a:r>
              <a:rPr lang="en-US" sz="20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sites.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 Majority of the  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successful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landings 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where </a:t>
            </a:r>
            <a:r>
              <a:rPr lang="en-US" sz="2000" b="1" spc="-20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performed </a:t>
            </a:r>
            <a:r>
              <a:rPr lang="en-US" sz="2000" b="1" spc="-2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by KSC LC 39A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.</a:t>
            </a:r>
            <a:endParaRPr lang="el-G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EC3A7050-6863-4E14-92FC-E012442F6464}"/>
              </a:ext>
            </a:extLst>
          </p:cNvPr>
          <p:cNvSpPr/>
          <p:nvPr/>
        </p:nvSpPr>
        <p:spPr>
          <a:xfrm rot="2278334">
            <a:off x="3186407" y="4275647"/>
            <a:ext cx="1981200" cy="482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E09CE75-9230-4302-9210-AA130EACC42D}"/>
              </a:ext>
            </a:extLst>
          </p:cNvPr>
          <p:cNvSpPr/>
          <p:nvPr/>
        </p:nvSpPr>
        <p:spPr>
          <a:xfrm>
            <a:off x="-488515" y="-137786"/>
            <a:ext cx="13741052" cy="75531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2071573D-4421-438C-AECA-D1B5CA89AE13}"/>
              </a:ext>
            </a:extLst>
          </p:cNvPr>
          <p:cNvSpPr/>
          <p:nvPr/>
        </p:nvSpPr>
        <p:spPr>
          <a:xfrm rot="2398668">
            <a:off x="-3146256" y="3776803"/>
            <a:ext cx="10200419" cy="50296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A15DE-A2AE-48B6-9333-D28E1D63244D}"/>
              </a:ext>
            </a:extLst>
          </p:cNvPr>
          <p:cNvSpPr txBox="1"/>
          <p:nvPr/>
        </p:nvSpPr>
        <p:spPr>
          <a:xfrm>
            <a:off x="1972849" y="261534"/>
            <a:ext cx="10003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285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Highest </a:t>
            </a:r>
            <a:r>
              <a:rPr lang="en-US" sz="6000" spc="-52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Success </a:t>
            </a:r>
            <a:r>
              <a:rPr lang="en-US" sz="6000" spc="-395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Rate </a:t>
            </a:r>
            <a:r>
              <a:rPr lang="en-US" sz="6000" spc="-37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Launch</a:t>
            </a:r>
            <a:r>
              <a:rPr lang="en-US" sz="6000" spc="-40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sz="6000" spc="-325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Site</a:t>
            </a:r>
            <a:endParaRPr lang="el-G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45595-A5C8-4281-BE8A-EDBDA46D3AA3}"/>
              </a:ext>
            </a:extLst>
          </p:cNvPr>
          <p:cNvSpPr txBox="1"/>
          <p:nvPr/>
        </p:nvSpPr>
        <p:spPr>
          <a:xfrm>
            <a:off x="240777" y="4805781"/>
            <a:ext cx="4054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25" dirty="0">
                <a:solidFill>
                  <a:schemeClr val="accent1">
                    <a:lumMod val="50000"/>
                  </a:schemeClr>
                </a:solidFill>
                <a:latin typeface="Carlito"/>
                <a:cs typeface="Carlito"/>
              </a:rPr>
              <a:t>KSC LC 39A has also the highest success rate with only 3 unsuccessful landings</a:t>
            </a:r>
            <a:endParaRPr lang="el-G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EDC2F20-22B8-4A92-8BBC-00109BDC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30" y="1467361"/>
            <a:ext cx="7610475" cy="2895600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EC3A7050-6863-4E14-92FC-E012442F6464}"/>
              </a:ext>
            </a:extLst>
          </p:cNvPr>
          <p:cNvSpPr/>
          <p:nvPr/>
        </p:nvSpPr>
        <p:spPr>
          <a:xfrm rot="2278334">
            <a:off x="3415994" y="4145534"/>
            <a:ext cx="1981200" cy="482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081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E09CE75-9230-4302-9210-AA130EACC42D}"/>
              </a:ext>
            </a:extLst>
          </p:cNvPr>
          <p:cNvSpPr/>
          <p:nvPr/>
        </p:nvSpPr>
        <p:spPr>
          <a:xfrm>
            <a:off x="-488515" y="-137786"/>
            <a:ext cx="13741052" cy="75531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A15DE-A2AE-48B6-9333-D28E1D63244D}"/>
              </a:ext>
            </a:extLst>
          </p:cNvPr>
          <p:cNvSpPr txBox="1"/>
          <p:nvPr/>
        </p:nvSpPr>
        <p:spPr>
          <a:xfrm>
            <a:off x="906389" y="261534"/>
            <a:ext cx="122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385" dirty="0">
                <a:solidFill>
                  <a:schemeClr val="bg1"/>
                </a:solidFill>
                <a:latin typeface="Abadi" panose="020B0604020104020204" pitchFamily="34" charset="0"/>
              </a:rPr>
              <a:t>Payload </a:t>
            </a:r>
            <a:r>
              <a:rPr lang="en-US" sz="4000" spc="-390" dirty="0">
                <a:solidFill>
                  <a:schemeClr val="bg1"/>
                </a:solidFill>
                <a:latin typeface="Abadi" panose="020B0604020104020204" pitchFamily="34" charset="0"/>
              </a:rPr>
              <a:t>Mass </a:t>
            </a:r>
            <a:r>
              <a:rPr lang="en-US" sz="4000" spc="-365" dirty="0">
                <a:solidFill>
                  <a:schemeClr val="bg1"/>
                </a:solidFill>
                <a:latin typeface="Abadi" panose="020B0604020104020204" pitchFamily="34" charset="0"/>
              </a:rPr>
              <a:t>vs. </a:t>
            </a:r>
            <a:r>
              <a:rPr lang="en-US" sz="4000" spc="-520" dirty="0">
                <a:solidFill>
                  <a:schemeClr val="bg1"/>
                </a:solidFill>
                <a:latin typeface="Abadi" panose="020B0604020104020204" pitchFamily="34" charset="0"/>
              </a:rPr>
              <a:t>Success </a:t>
            </a:r>
            <a:r>
              <a:rPr lang="en-US" sz="4000" spc="-365" dirty="0">
                <a:solidFill>
                  <a:schemeClr val="bg1"/>
                </a:solidFill>
                <a:latin typeface="Abadi" panose="020B0604020104020204" pitchFamily="34" charset="0"/>
              </a:rPr>
              <a:t>vs. </a:t>
            </a:r>
            <a:r>
              <a:rPr lang="en-US" sz="4000" spc="-270" dirty="0">
                <a:solidFill>
                  <a:schemeClr val="bg1"/>
                </a:solidFill>
                <a:latin typeface="Abadi" panose="020B0604020104020204" pitchFamily="34" charset="0"/>
              </a:rPr>
              <a:t>Booster </a:t>
            </a:r>
            <a:r>
              <a:rPr lang="en-US" sz="4000" spc="-33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Version</a:t>
            </a:r>
            <a:r>
              <a:rPr lang="en-US" sz="4000" spc="-409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 </a:t>
            </a:r>
            <a:r>
              <a:rPr lang="en-US" sz="4000" spc="-33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  <a:latin typeface="Abadi" panose="020B0604020104020204" pitchFamily="34" charset="0"/>
              </a:rPr>
              <a:t>Category</a:t>
            </a:r>
            <a:endParaRPr lang="el-GR" sz="4000" dirty="0">
              <a:solidFill>
                <a:schemeClr val="bg1"/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EC3A7050-6863-4E14-92FC-E012442F6464}"/>
              </a:ext>
            </a:extLst>
          </p:cNvPr>
          <p:cNvSpPr/>
          <p:nvPr/>
        </p:nvSpPr>
        <p:spPr>
          <a:xfrm rot="2278334">
            <a:off x="3415994" y="4145534"/>
            <a:ext cx="1981200" cy="482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FE991B6C-840C-4285-924B-CA83D6E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52" y="1364815"/>
            <a:ext cx="9745589" cy="2494804"/>
          </a:xfrm>
          <a:prstGeom prst="rect">
            <a:avLst/>
          </a:prstGeom>
        </p:spPr>
      </p:pic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2071573D-4421-438C-AECA-D1B5CA89AE13}"/>
              </a:ext>
            </a:extLst>
          </p:cNvPr>
          <p:cNvSpPr/>
          <p:nvPr/>
        </p:nvSpPr>
        <p:spPr>
          <a:xfrm rot="2398668">
            <a:off x="-3146256" y="3776803"/>
            <a:ext cx="10200419" cy="50296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45595-A5C8-4281-BE8A-EDBDA46D3AA3}"/>
              </a:ext>
            </a:extLst>
          </p:cNvPr>
          <p:cNvSpPr txBox="1"/>
          <p:nvPr/>
        </p:nvSpPr>
        <p:spPr>
          <a:xfrm>
            <a:off x="213400" y="4480676"/>
            <a:ext cx="40540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5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Class</a:t>
            </a:r>
            <a:r>
              <a:rPr lang="en-US" sz="2400" b="1" spc="-20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 =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1</a:t>
            </a:r>
            <a:r>
              <a:rPr lang="en-US" sz="2400" b="1" spc="-30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  </a:t>
            </a:r>
            <a:r>
              <a:rPr lang="en-US" sz="2400" b="1" spc="-5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successful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landing.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Class  =  0</a:t>
            </a:r>
            <a:r>
              <a:rPr lang="en-US" sz="2400" b="1" spc="-30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 </a:t>
            </a:r>
            <a:r>
              <a:rPr lang="en-US" sz="2400" b="1" spc="-20" dirty="0">
                <a:solidFill>
                  <a:schemeClr val="accent1">
                    <a:lumMod val="50000"/>
                  </a:schemeClr>
                </a:solidFill>
                <a:cs typeface="Carlito"/>
              </a:rPr>
              <a:t>failed landing.</a:t>
            </a:r>
          </a:p>
          <a:p>
            <a:endParaRPr lang="en-US" sz="2400" b="1" spc="-2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b="1" spc="-20" dirty="0">
                <a:solidFill>
                  <a:schemeClr val="accent1">
                    <a:lumMod val="50000"/>
                  </a:schemeClr>
                </a:solidFill>
              </a:rPr>
              <a:t>Also it seems like Boosters B4 &amp; FT are the more successful ones</a:t>
            </a:r>
            <a:endParaRPr lang="el-G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6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F4EE1EE-D5D3-4EBE-ADA9-8558F6C361BC}"/>
              </a:ext>
            </a:extLst>
          </p:cNvPr>
          <p:cNvSpPr/>
          <p:nvPr/>
        </p:nvSpPr>
        <p:spPr>
          <a:xfrm>
            <a:off x="-450937" y="-125260"/>
            <a:ext cx="13127277" cy="74404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DB0AD8E-91C5-4E9D-BD2A-D3B376AB4565}"/>
              </a:ext>
            </a:extLst>
          </p:cNvPr>
          <p:cNvSpPr/>
          <p:nvPr/>
        </p:nvSpPr>
        <p:spPr>
          <a:xfrm>
            <a:off x="-751562" y="-214907"/>
            <a:ext cx="13816209" cy="11648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185CD-4167-4610-89EE-189394109EB2}"/>
              </a:ext>
            </a:extLst>
          </p:cNvPr>
          <p:cNvSpPr txBox="1"/>
          <p:nvPr/>
        </p:nvSpPr>
        <p:spPr>
          <a:xfrm>
            <a:off x="3313134" y="290114"/>
            <a:ext cx="597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Classification Accuracy</a:t>
            </a:r>
            <a:endParaRPr lang="el-GR" sz="4000" b="1" dirty="0">
              <a:solidFill>
                <a:schemeClr val="bg1"/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3DB8CCC-35D5-479E-B0E7-8429F565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58" y="1201387"/>
            <a:ext cx="9658643" cy="3046369"/>
          </a:xfrm>
          <a:prstGeom prst="rect">
            <a:avLst/>
          </a:prstGeom>
        </p:spPr>
      </p:pic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22D86FA-0FC1-429F-8D3D-7E72B62410DE}"/>
              </a:ext>
            </a:extLst>
          </p:cNvPr>
          <p:cNvSpPr/>
          <p:nvPr/>
        </p:nvSpPr>
        <p:spPr>
          <a:xfrm>
            <a:off x="-751562" y="4457565"/>
            <a:ext cx="14004099" cy="26572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B329E-90DF-4769-9573-D3263994DAA9}"/>
              </a:ext>
            </a:extLst>
          </p:cNvPr>
          <p:cNvSpPr txBox="1"/>
          <p:nvPr/>
        </p:nvSpPr>
        <p:spPr>
          <a:xfrm>
            <a:off x="1115958" y="4581822"/>
            <a:ext cx="9658643" cy="1973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chemeClr val="bg1"/>
                </a:solidFill>
                <a:cs typeface="Carlito"/>
              </a:rPr>
              <a:t>At the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test set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all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 models had decent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accuracy (over 70%)</a:t>
            </a:r>
            <a:r>
              <a:rPr lang="en-US" sz="1800" spc="-45" dirty="0">
                <a:solidFill>
                  <a:schemeClr val="bg1"/>
                </a:solidFill>
                <a:cs typeface="Carlito"/>
              </a:rPr>
              <a:t>.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45" dirty="0">
                <a:solidFill>
                  <a:schemeClr val="bg1"/>
                </a:solidFill>
                <a:cs typeface="Carlito"/>
              </a:rPr>
              <a:t>However</a:t>
            </a:r>
            <a:r>
              <a:rPr lang="en-US" spc="-45" dirty="0">
                <a:solidFill>
                  <a:schemeClr val="bg1"/>
                </a:solidFill>
                <a:cs typeface="Carlito"/>
              </a:rPr>
              <a:t>, the most significant one was </a:t>
            </a:r>
            <a:r>
              <a:rPr lang="en-US" b="1" spc="-45" dirty="0">
                <a:solidFill>
                  <a:schemeClr val="bg1"/>
                </a:solidFill>
                <a:cs typeface="Carlito"/>
              </a:rPr>
              <a:t>KNN with almost 87% </a:t>
            </a:r>
            <a:r>
              <a:rPr lang="en-US" spc="-45" dirty="0">
                <a:solidFill>
                  <a:schemeClr val="bg1"/>
                </a:solidFill>
                <a:cs typeface="Carlito"/>
              </a:rPr>
              <a:t>accuracy.</a:t>
            </a:r>
            <a:endParaRPr lang="en-US" sz="1800" spc="-45" dirty="0">
              <a:solidFill>
                <a:schemeClr val="bg1"/>
              </a:solidFill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pc="-5" dirty="0">
                <a:solidFill>
                  <a:schemeClr val="bg1"/>
                </a:solidFill>
                <a:cs typeface="Carlito"/>
              </a:rPr>
              <a:t>It should be noted that test set was pretty small (18 samples) this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can cause large variance </a:t>
            </a:r>
            <a:r>
              <a:rPr lang="en-US" sz="1800" dirty="0">
                <a:solidFill>
                  <a:schemeClr val="bg1"/>
                </a:solidFill>
                <a:cs typeface="Carlito"/>
              </a:rPr>
              <a:t>in our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results,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such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as those in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Decision </a:t>
            </a:r>
            <a:r>
              <a:rPr lang="en-US" sz="1800" spc="-65" dirty="0">
                <a:solidFill>
                  <a:schemeClr val="bg1"/>
                </a:solidFill>
                <a:cs typeface="Carlito"/>
              </a:rPr>
              <a:t>Tree </a:t>
            </a:r>
            <a:r>
              <a:rPr lang="en-US" sz="1800" spc="-10" dirty="0">
                <a:solidFill>
                  <a:schemeClr val="bg1"/>
                </a:solidFill>
                <a:cs typeface="Carlito"/>
              </a:rPr>
              <a:t>Classifier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model in </a:t>
            </a:r>
            <a:r>
              <a:rPr lang="en-US" sz="1800" spc="-25" dirty="0">
                <a:solidFill>
                  <a:schemeClr val="bg1"/>
                </a:solidFill>
                <a:cs typeface="Carlito"/>
              </a:rPr>
              <a:t>repeated</a:t>
            </a:r>
            <a:r>
              <a:rPr lang="en-US" sz="1800" spc="6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runs.</a:t>
            </a:r>
            <a:r>
              <a:rPr lang="en-US" dirty="0">
                <a:solidFill>
                  <a:schemeClr val="bg1"/>
                </a:solidFill>
                <a:cs typeface="Carlito"/>
              </a:rPr>
              <a:t> It is possible that  we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need </a:t>
            </a:r>
            <a:r>
              <a:rPr lang="en-US" sz="1800" spc="-25" dirty="0">
                <a:solidFill>
                  <a:schemeClr val="bg1"/>
                </a:solidFill>
                <a:cs typeface="Carlito"/>
              </a:rPr>
              <a:t>more data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determine </a:t>
            </a:r>
            <a:r>
              <a:rPr lang="en-US" sz="1800" spc="-5" dirty="0">
                <a:solidFill>
                  <a:schemeClr val="bg1"/>
                </a:solidFill>
                <a:cs typeface="Carlito"/>
              </a:rPr>
              <a:t>the </a:t>
            </a:r>
            <a:r>
              <a:rPr lang="en-US" sz="1800" spc="-20" dirty="0">
                <a:solidFill>
                  <a:schemeClr val="bg1"/>
                </a:solidFill>
                <a:cs typeface="Carlito"/>
              </a:rPr>
              <a:t>best</a:t>
            </a:r>
            <a:r>
              <a:rPr lang="en-US" sz="1800" spc="114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z="1800" spc="-15" dirty="0">
                <a:solidFill>
                  <a:schemeClr val="bg1"/>
                </a:solidFill>
                <a:cs typeface="Carlito"/>
              </a:rPr>
              <a:t>model.</a:t>
            </a:r>
            <a:endParaRPr lang="en-US" sz="1800" dirty="0">
              <a:solidFill>
                <a:schemeClr val="bg1"/>
              </a:solidFill>
              <a:cs typeface="Carlito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F4EE1EE-D5D3-4EBE-ADA9-8558F6C361BC}"/>
              </a:ext>
            </a:extLst>
          </p:cNvPr>
          <p:cNvSpPr/>
          <p:nvPr/>
        </p:nvSpPr>
        <p:spPr>
          <a:xfrm>
            <a:off x="-450937" y="-125260"/>
            <a:ext cx="13127277" cy="74404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DB0AD8E-91C5-4E9D-BD2A-D3B376AB4565}"/>
              </a:ext>
            </a:extLst>
          </p:cNvPr>
          <p:cNvSpPr/>
          <p:nvPr/>
        </p:nvSpPr>
        <p:spPr>
          <a:xfrm>
            <a:off x="-751562" y="-214907"/>
            <a:ext cx="13816209" cy="11648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185CD-4167-4610-89EE-189394109EB2}"/>
              </a:ext>
            </a:extLst>
          </p:cNvPr>
          <p:cNvSpPr txBox="1"/>
          <p:nvPr/>
        </p:nvSpPr>
        <p:spPr>
          <a:xfrm>
            <a:off x="3433004" y="290114"/>
            <a:ext cx="597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"/>
              </a:rPr>
              <a:t>Confusion Matrix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22D86FA-0FC1-429F-8D3D-7E72B62410DE}"/>
              </a:ext>
            </a:extLst>
          </p:cNvPr>
          <p:cNvSpPr/>
          <p:nvPr/>
        </p:nvSpPr>
        <p:spPr>
          <a:xfrm>
            <a:off x="-751562" y="4457565"/>
            <a:ext cx="14004099" cy="26572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B329E-90DF-4769-9573-D3263994DAA9}"/>
              </a:ext>
            </a:extLst>
          </p:cNvPr>
          <p:cNvSpPr txBox="1"/>
          <p:nvPr/>
        </p:nvSpPr>
        <p:spPr>
          <a:xfrm>
            <a:off x="1115958" y="4581822"/>
            <a:ext cx="9931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Confusion Matrix was almost identical with all models.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This Matrix shows that Type I and Type II errors.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Our model has only Type II errors meaning that it predicted that it will not land but in reality it landed</a:t>
            </a:r>
            <a:endParaRPr lang="el-GR" b="1" dirty="0">
              <a:solidFill>
                <a:schemeClr val="bg1"/>
              </a:solidFill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CCADC772-4DAF-4B6E-AFAA-BC76330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697" y="933336"/>
            <a:ext cx="4786222" cy="35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62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3DF9D522-B942-45F3-9D4C-D8206A1E3375}"/>
              </a:ext>
            </a:extLst>
          </p:cNvPr>
          <p:cNvSpPr/>
          <p:nvPr/>
        </p:nvSpPr>
        <p:spPr>
          <a:xfrm>
            <a:off x="-175364" y="0"/>
            <a:ext cx="12663813" cy="713983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208E001-FFC9-47B3-9727-8027DC3C8B40}"/>
              </a:ext>
            </a:extLst>
          </p:cNvPr>
          <p:cNvSpPr/>
          <p:nvPr/>
        </p:nvSpPr>
        <p:spPr>
          <a:xfrm>
            <a:off x="-432827" y="-111778"/>
            <a:ext cx="13334635" cy="7433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69CA-66FA-413C-8D17-12312242CBCD}"/>
              </a:ext>
            </a:extLst>
          </p:cNvPr>
          <p:cNvSpPr txBox="1"/>
          <p:nvPr/>
        </p:nvSpPr>
        <p:spPr>
          <a:xfrm>
            <a:off x="4073750" y="-65832"/>
            <a:ext cx="3169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l-GR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39C6E-E490-4F67-B252-2F64D981B575}"/>
              </a:ext>
            </a:extLst>
          </p:cNvPr>
          <p:cNvSpPr txBox="1"/>
          <p:nvPr/>
        </p:nvSpPr>
        <p:spPr>
          <a:xfrm>
            <a:off x="906388" y="1012573"/>
            <a:ext cx="109432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task was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develop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machine learning model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for </a:t>
            </a:r>
            <a:r>
              <a:rPr lang="en-US" dirty="0">
                <a:solidFill>
                  <a:schemeClr val="bg1"/>
                </a:solidFill>
                <a:cs typeface="Carlito"/>
              </a:rPr>
              <a:t>Space Y who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wants to compete against</a:t>
            </a:r>
            <a:r>
              <a:rPr lang="en-US" spc="-7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dirty="0">
                <a:solidFill>
                  <a:schemeClr val="bg1"/>
                </a:solidFill>
                <a:cs typeface="Carlito"/>
              </a:rPr>
              <a:t>SpaceX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bg1"/>
                </a:solidFill>
                <a:cs typeface="Carlito"/>
              </a:rPr>
              <a:t>Our goal was to create a model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predict when </a:t>
            </a:r>
            <a:r>
              <a:rPr lang="en-US" spc="-15" dirty="0">
                <a:solidFill>
                  <a:schemeClr val="bg1"/>
                </a:solidFill>
                <a:cs typeface="Carlito"/>
              </a:rPr>
              <a:t>Stage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1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will successfully </a:t>
            </a:r>
            <a:r>
              <a:rPr lang="en-US" dirty="0">
                <a:solidFill>
                  <a:schemeClr val="bg1"/>
                </a:solidFill>
                <a:cs typeface="Carlito"/>
              </a:rPr>
              <a:t>land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pc="-35" dirty="0">
                <a:solidFill>
                  <a:schemeClr val="bg1"/>
                </a:solidFill>
                <a:cs typeface="Carlito"/>
              </a:rPr>
              <a:t>save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almost $100 million</a:t>
            </a:r>
            <a:r>
              <a:rPr lang="en-US" spc="-11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dirty="0">
                <a:solidFill>
                  <a:schemeClr val="bg1"/>
                </a:solidFill>
                <a:cs typeface="Carlito"/>
              </a:rPr>
              <a:t>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bg1"/>
                </a:solidFill>
                <a:cs typeface="Carlito"/>
              </a:rPr>
              <a:t>We gathered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data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from </a:t>
            </a:r>
            <a:r>
              <a:rPr lang="en-US" dirty="0">
                <a:solidFill>
                  <a:schemeClr val="bg1"/>
                </a:solidFill>
                <a:cs typeface="Carlito"/>
              </a:rPr>
              <a:t>SpaceX API and with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web scraping from </a:t>
            </a:r>
            <a:r>
              <a:rPr lang="en-US" dirty="0">
                <a:solidFill>
                  <a:schemeClr val="bg1"/>
                </a:solidFill>
                <a:cs typeface="Carlito"/>
              </a:rPr>
              <a:t>SpaceX Wikipedia</a:t>
            </a:r>
            <a:r>
              <a:rPr lang="en-US" spc="-19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5" dirty="0">
                <a:solidFill>
                  <a:schemeClr val="bg1"/>
                </a:solidFill>
                <a:cs typeface="Carlito"/>
              </a:rPr>
              <a:t>We created data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labels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and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stored data into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DB2 SQL</a:t>
            </a:r>
            <a:r>
              <a:rPr lang="en-US" spc="-1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5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25" dirty="0">
                <a:solidFill>
                  <a:schemeClr val="bg1"/>
                </a:solidFill>
                <a:cs typeface="Carlito"/>
              </a:rPr>
              <a:t>Created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dashboard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for Interactive</a:t>
            </a:r>
            <a:r>
              <a:rPr lang="en-US" spc="-12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20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0" dirty="0">
                <a:solidFill>
                  <a:schemeClr val="bg1"/>
                </a:solidFill>
                <a:cs typeface="Carlito"/>
              </a:rPr>
              <a:t>We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created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machine learning model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with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an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accuracy of</a:t>
            </a:r>
            <a:r>
              <a:rPr lang="en-US" spc="-10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dirty="0">
                <a:solidFill>
                  <a:schemeClr val="bg1"/>
                </a:solidFill>
                <a:cs typeface="Carlito"/>
              </a:rPr>
              <a:t>83%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5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" dirty="0" err="1">
                <a:solidFill>
                  <a:schemeClr val="bg1"/>
                </a:solidFill>
                <a:cs typeface="Carlito"/>
              </a:rPr>
              <a:t>Finaly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, we are now able to use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this model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predict with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relatively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high accuracy whether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 launch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will </a:t>
            </a:r>
            <a:r>
              <a:rPr lang="en-US" spc="-35" dirty="0">
                <a:solidFill>
                  <a:schemeClr val="bg1"/>
                </a:solidFill>
                <a:cs typeface="Carlito"/>
              </a:rPr>
              <a:t>have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a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successful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Stage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1 landing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before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launch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determine whether </a:t>
            </a:r>
            <a:r>
              <a:rPr lang="en-US" dirty="0">
                <a:solidFill>
                  <a:schemeClr val="bg1"/>
                </a:solidFill>
                <a:cs typeface="Carlito"/>
              </a:rPr>
              <a:t>the launch 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should be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made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or</a:t>
            </a:r>
            <a:r>
              <a:rPr lang="en-US" spc="-105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bg1"/>
                </a:solidFill>
                <a:cs typeface="Carlito"/>
              </a:rPr>
              <a:t>We recommend that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more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data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should </a:t>
            </a:r>
            <a:r>
              <a:rPr lang="en-US" dirty="0">
                <a:solidFill>
                  <a:schemeClr val="bg1"/>
                </a:solidFill>
                <a:cs typeface="Carlito"/>
              </a:rPr>
              <a:t>be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collected </a:t>
            </a:r>
            <a:r>
              <a:rPr lang="en-US" spc="-20" dirty="0">
                <a:solidFill>
                  <a:schemeClr val="bg1"/>
                </a:solidFill>
                <a:cs typeface="Carlito"/>
              </a:rPr>
              <a:t>to optimize </a:t>
            </a:r>
            <a:r>
              <a:rPr lang="en-US" dirty="0">
                <a:solidFill>
                  <a:schemeClr val="bg1"/>
                </a:solidFill>
                <a:cs typeface="Carlito"/>
              </a:rPr>
              <a:t>the </a:t>
            </a:r>
            <a:r>
              <a:rPr lang="en-US" spc="-10" dirty="0">
                <a:solidFill>
                  <a:schemeClr val="bg1"/>
                </a:solidFill>
                <a:cs typeface="Carlito"/>
              </a:rPr>
              <a:t>best </a:t>
            </a:r>
            <a:r>
              <a:rPr lang="en-US" dirty="0">
                <a:solidFill>
                  <a:schemeClr val="bg1"/>
                </a:solidFill>
                <a:cs typeface="Carlito"/>
              </a:rPr>
              <a:t>machine learning model and </a:t>
            </a:r>
            <a:r>
              <a:rPr lang="en-US" spc="-25" dirty="0">
                <a:solidFill>
                  <a:schemeClr val="bg1"/>
                </a:solidFill>
                <a:cs typeface="Carlito"/>
              </a:rPr>
              <a:t>improve</a:t>
            </a:r>
            <a:r>
              <a:rPr lang="en-US" spc="-30" dirty="0">
                <a:solidFill>
                  <a:schemeClr val="bg1"/>
                </a:solidFill>
                <a:cs typeface="Carlito"/>
              </a:rPr>
              <a:t> </a:t>
            </a:r>
            <a:r>
              <a:rPr lang="en-US" spc="-5" dirty="0">
                <a:solidFill>
                  <a:schemeClr val="bg1"/>
                </a:solidFill>
                <a:cs typeface="Carlito"/>
              </a:rPr>
              <a:t>accuracy</a:t>
            </a:r>
            <a:endParaRPr lang="en-US" dirty="0">
              <a:solidFill>
                <a:schemeClr val="bg1"/>
              </a:solidFill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3DF9D522-B942-45F3-9D4C-D8206A1E3375}"/>
              </a:ext>
            </a:extLst>
          </p:cNvPr>
          <p:cNvSpPr/>
          <p:nvPr/>
        </p:nvSpPr>
        <p:spPr>
          <a:xfrm>
            <a:off x="-175364" y="0"/>
            <a:ext cx="12663813" cy="713983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208E001-FFC9-47B3-9727-8027DC3C8B40}"/>
              </a:ext>
            </a:extLst>
          </p:cNvPr>
          <p:cNvSpPr/>
          <p:nvPr/>
        </p:nvSpPr>
        <p:spPr>
          <a:xfrm>
            <a:off x="-432827" y="-111778"/>
            <a:ext cx="13334635" cy="7433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69CA-66FA-413C-8D17-12312242CBCD}"/>
              </a:ext>
            </a:extLst>
          </p:cNvPr>
          <p:cNvSpPr txBox="1"/>
          <p:nvPr/>
        </p:nvSpPr>
        <p:spPr>
          <a:xfrm>
            <a:off x="4073750" y="-65832"/>
            <a:ext cx="3169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badi"/>
              </a:rPr>
              <a:t>Appendix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3A087-A1C5-4BBE-B21D-D90711B695E1}"/>
              </a:ext>
            </a:extLst>
          </p:cNvPr>
          <p:cNvSpPr txBox="1"/>
          <p:nvPr/>
        </p:nvSpPr>
        <p:spPr>
          <a:xfrm>
            <a:off x="1191880" y="1510864"/>
            <a:ext cx="8304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b="1" u="sng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cs typeface="Carlito"/>
              </a:rPr>
              <a:t>Special Thanks to all Instructors: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000" b="1" u="sng" dirty="0">
              <a:solidFill>
                <a:schemeClr val="bg1"/>
              </a:solidFill>
              <a:cs typeface="Carlito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</a:rPr>
              <a:t>Instructors: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Rav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Ahuja, Alex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Aklson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Aije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Egwaikhide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Svetlana Levitan, Romeo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Kienzler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Polong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Lin, Joseph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Santarcangelo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Azim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Hirjani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Hima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Vasudevan,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Saishruthi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Swaminathan, Saeed </a:t>
            </a:r>
            <a:r>
              <a:rPr lang="en-US" sz="2000" b="1" i="0" dirty="0" err="1">
                <a:solidFill>
                  <a:schemeClr val="bg1"/>
                </a:solidFill>
                <a:effectLst/>
              </a:rPr>
              <a:t>Aghabozorgi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, Yan Luo</a:t>
            </a: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5840322E-E58D-4E5C-B5CA-47EEAD4CF9CE}"/>
              </a:ext>
            </a:extLst>
          </p:cNvPr>
          <p:cNvSpPr txBox="1"/>
          <p:nvPr/>
        </p:nvSpPr>
        <p:spPr>
          <a:xfrm>
            <a:off x="1202498" y="3569918"/>
            <a:ext cx="387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GitHub URL for Full Project</a:t>
            </a:r>
            <a:endParaRPr lang="el-GR" sz="2400" b="1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CA774-2B01-4158-BF5A-782DF212A94A}"/>
              </a:ext>
            </a:extLst>
          </p:cNvPr>
          <p:cNvSpPr txBox="1"/>
          <p:nvPr/>
        </p:nvSpPr>
        <p:spPr>
          <a:xfrm>
            <a:off x="1191880" y="4273715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https://www.coursera.org/professional-certificates/ibm-data-science?&amp;instructors#instructors</a:t>
            </a:r>
            <a:endParaRPr lang="el-GR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B5667-A49A-4399-BE07-4F08214CA3EA}"/>
              </a:ext>
            </a:extLst>
          </p:cNvPr>
          <p:cNvSpPr txBox="1"/>
          <p:nvPr/>
        </p:nvSpPr>
        <p:spPr>
          <a:xfrm>
            <a:off x="1202498" y="5091848"/>
            <a:ext cx="34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API URL</a:t>
            </a:r>
            <a:endParaRPr lang="el-G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92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29D186E6-9024-4215-8109-C3946C8E7BE2}"/>
              </a:ext>
            </a:extLst>
          </p:cNvPr>
          <p:cNvSpPr/>
          <p:nvPr/>
        </p:nvSpPr>
        <p:spPr>
          <a:xfrm>
            <a:off x="-842715" y="0"/>
            <a:ext cx="13741052" cy="73026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005199"/>
            <a:ext cx="10723944" cy="56426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	</a:t>
            </a:r>
            <a:r>
              <a:rPr lang="en-US" sz="2000" i="1" spc="-20" dirty="0">
                <a:solidFill>
                  <a:schemeClr val="bg1"/>
                </a:solidFill>
                <a:latin typeface="Carlito"/>
                <a:cs typeface="Carlito"/>
              </a:rPr>
              <a:t>We gathered data from 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SpaceX public </a:t>
            </a:r>
            <a:r>
              <a:rPr lang="en-US" sz="2000" i="1" dirty="0">
                <a:solidFill>
                  <a:schemeClr val="bg1"/>
                </a:solidFill>
                <a:latin typeface="Carlito"/>
                <a:cs typeface="Carlito"/>
              </a:rPr>
              <a:t>API and 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SpaceX Wikipedia</a:t>
            </a:r>
            <a:r>
              <a:rPr lang="en-US" sz="2000" i="1" spc="1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page</a:t>
            </a:r>
            <a:endParaRPr lang="en-US" sz="2000" i="1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	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Cleaned our Data and classify true landings </a:t>
            </a:r>
            <a:r>
              <a:rPr lang="en-US" sz="2000" i="1" dirty="0">
                <a:solidFill>
                  <a:schemeClr val="bg1"/>
                </a:solidFill>
                <a:latin typeface="Carlito"/>
                <a:cs typeface="Carlito"/>
              </a:rPr>
              <a:t>as 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successful </a:t>
            </a:r>
            <a:r>
              <a:rPr lang="en-US" sz="2000" i="1" dirty="0">
                <a:solidFill>
                  <a:schemeClr val="bg1"/>
                </a:solidFill>
                <a:latin typeface="Carlito"/>
                <a:cs typeface="Carlito"/>
              </a:rPr>
              <a:t>and </a:t>
            </a:r>
            <a:r>
              <a:rPr lang="en-US" sz="2000" i="1" spc="-10" dirty="0">
                <a:solidFill>
                  <a:schemeClr val="bg1"/>
                </a:solidFill>
                <a:latin typeface="Carlito"/>
                <a:cs typeface="Carlito"/>
              </a:rPr>
              <a:t>unsuccessful</a:t>
            </a:r>
            <a:endParaRPr lang="en-US" sz="2000" i="1" spc="-50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spc="-45" dirty="0">
                <a:solidFill>
                  <a:schemeClr val="bg1"/>
                </a:solidFill>
                <a:latin typeface="Carlito"/>
                <a:cs typeface="Carlito"/>
              </a:rPr>
              <a:t>	</a:t>
            </a:r>
            <a:r>
              <a:rPr lang="en-US" sz="2000" i="1" spc="-45" dirty="0">
                <a:solidFill>
                  <a:schemeClr val="bg1"/>
                </a:solidFill>
                <a:latin typeface="Carlito"/>
                <a:cs typeface="Carlito"/>
              </a:rPr>
              <a:t>Build 4 classification models and tuned </a:t>
            </a:r>
            <a:r>
              <a:rPr lang="en-US" sz="2000" i="1" dirty="0">
                <a:solidFill>
                  <a:schemeClr val="bg1"/>
                </a:solidFill>
                <a:latin typeface="Carlito"/>
                <a:cs typeface="Carlito"/>
              </a:rPr>
              <a:t>them </a:t>
            </a:r>
            <a:r>
              <a:rPr lang="en-US" sz="2000" i="1" spc="-5" dirty="0">
                <a:solidFill>
                  <a:schemeClr val="bg1"/>
                </a:solidFill>
                <a:latin typeface="Carlito"/>
                <a:cs typeface="Carlito"/>
              </a:rPr>
              <a:t>using</a:t>
            </a:r>
            <a:r>
              <a:rPr lang="en-US" sz="2000" i="1" spc="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i="1" spc="-20" dirty="0">
                <a:solidFill>
                  <a:schemeClr val="bg1"/>
                </a:solidFill>
                <a:latin typeface="Carlito"/>
                <a:cs typeface="Carlito"/>
              </a:rPr>
              <a:t>GridSearchCV</a:t>
            </a:r>
            <a:endParaRPr lang="en-US" sz="2000" i="1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38200" y="4307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4E47A51D-47B3-454A-9891-B68B6911CDCB}"/>
              </a:ext>
            </a:extLst>
          </p:cNvPr>
          <p:cNvSpPr/>
          <p:nvPr/>
        </p:nvSpPr>
        <p:spPr>
          <a:xfrm>
            <a:off x="-137786" y="-100208"/>
            <a:ext cx="13277589" cy="780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97561" y="1875054"/>
            <a:ext cx="7096334" cy="4351338"/>
          </a:xfrm>
          <a:prstGeom prst="rect">
            <a:avLst/>
          </a:prstGeom>
        </p:spPr>
        <p:txBody>
          <a:bodyPr/>
          <a:lstStyle/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We used a </a:t>
            </a:r>
            <a:r>
              <a:rPr lang="en-US" sz="2400" spc="-10" dirty="0">
                <a:solidFill>
                  <a:schemeClr val="bg1"/>
                </a:solidFill>
                <a:latin typeface="Carlito"/>
                <a:cs typeface="Carlito"/>
              </a:rPr>
              <a:t>combination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API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requests from :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endParaRPr lang="en-US" sz="2400" spc="-2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469900" marR="42545" lvl="1">
              <a:lnSpc>
                <a:spcPts val="2210"/>
              </a:lnSpc>
              <a:spcBef>
                <a:spcPts val="33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Space X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public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API </a:t>
            </a:r>
          </a:p>
          <a:p>
            <a:pPr marL="469900" marR="42545" lvl="1">
              <a:lnSpc>
                <a:spcPts val="2210"/>
              </a:lnSpc>
              <a:spcBef>
                <a:spcPts val="335"/>
              </a:spcBef>
            </a:pP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Web scraping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Space </a:t>
            </a:r>
            <a:r>
              <a:rPr lang="en-US" sz="2000" spc="-75" dirty="0">
                <a:solidFill>
                  <a:schemeClr val="bg1"/>
                </a:solidFill>
                <a:latin typeface="Carlito"/>
                <a:cs typeface="Carlito"/>
              </a:rPr>
              <a:t>X’s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Wikipedia Page</a:t>
            </a:r>
            <a:r>
              <a:rPr lang="en-US" sz="2000" spc="-45" dirty="0">
                <a:solidFill>
                  <a:schemeClr val="bg1"/>
                </a:solidFill>
                <a:latin typeface="Carlito"/>
                <a:cs typeface="Carlito"/>
              </a:rPr>
              <a:t>.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next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slides will show:</a:t>
            </a:r>
          </a:p>
          <a:p>
            <a:pPr marL="469900" marR="356235" lvl="1">
              <a:lnSpc>
                <a:spcPts val="2300"/>
              </a:lnSpc>
              <a:spcBef>
                <a:spcPts val="111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API </a:t>
            </a:r>
          </a:p>
          <a:p>
            <a:pPr marL="469900" marR="356235" lvl="1">
              <a:lnSpc>
                <a:spcPts val="2300"/>
              </a:lnSpc>
              <a:spcBef>
                <a:spcPts val="111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chemeClr val="bg1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chemeClr val="bg1"/>
                </a:solidFill>
                <a:latin typeface="Carlito"/>
                <a:cs typeface="Carlito"/>
              </a:rPr>
              <a:t>from</a:t>
            </a:r>
            <a:r>
              <a:rPr lang="en-US" sz="2000" spc="-1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000" spc="-10" dirty="0" err="1">
                <a:solidFill>
                  <a:schemeClr val="bg1"/>
                </a:solidFill>
                <a:latin typeface="Carlito"/>
                <a:cs typeface="Carlito"/>
              </a:rPr>
              <a:t>webscraping</a:t>
            </a:r>
            <a:r>
              <a:rPr lang="en-US" sz="2000" spc="-10" dirty="0">
                <a:solidFill>
                  <a:schemeClr val="bg1"/>
                </a:solidFill>
                <a:latin typeface="Carlito"/>
                <a:cs typeface="Carlito"/>
              </a:rPr>
              <a:t>.</a:t>
            </a: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Collection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91744903-235C-4B9C-861C-8DA27F61F256}"/>
              </a:ext>
            </a:extLst>
          </p:cNvPr>
          <p:cNvSpPr/>
          <p:nvPr/>
        </p:nvSpPr>
        <p:spPr>
          <a:xfrm>
            <a:off x="-363255" y="-100208"/>
            <a:ext cx="13415376" cy="69582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4A544A0-50A4-444E-9007-D4BED4B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58" y="245105"/>
            <a:ext cx="7219950" cy="5591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D33977-1956-4140-91D3-E81628AC46AC}"/>
              </a:ext>
            </a:extLst>
          </p:cNvPr>
          <p:cNvSpPr txBox="1"/>
          <p:nvPr/>
        </p:nvSpPr>
        <p:spPr>
          <a:xfrm>
            <a:off x="538620" y="538619"/>
            <a:ext cx="3707704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sz="2000" b="1" u="sng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US" sz="2000" b="1" u="sng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US" sz="2000" b="1" u="sng" spc="-9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b="1" u="sng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000" b="1" u="sng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800" spc="-30" dirty="0" err="1">
                <a:solidFill>
                  <a:schemeClr val="bg1"/>
                </a:solidFill>
                <a:latin typeface="Carlito"/>
                <a:cs typeface="Carlito"/>
              </a:rPr>
              <a:t>FlightNumber</a:t>
            </a:r>
            <a:r>
              <a:rPr lang="en-US" sz="1800" spc="-30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Date, </a:t>
            </a:r>
            <a:b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</a:br>
            <a:r>
              <a:rPr lang="en-US" sz="1800" spc="-25" dirty="0" err="1">
                <a:solidFill>
                  <a:schemeClr val="bg1"/>
                </a:solidFill>
                <a:latin typeface="Carlito"/>
                <a:cs typeface="Carlito"/>
              </a:rPr>
              <a:t>BoosterVersion</a:t>
            </a: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b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</a:br>
            <a:r>
              <a:rPr lang="en-US" sz="1800" spc="-20" dirty="0" err="1">
                <a:solidFill>
                  <a:schemeClr val="bg1"/>
                </a:solidFill>
                <a:latin typeface="Carlito"/>
                <a:cs typeface="Carlito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Orbit, </a:t>
            </a:r>
            <a:b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</a:br>
            <a:r>
              <a:rPr lang="en-US" sz="1800" spc="-5" dirty="0" err="1">
                <a:solidFill>
                  <a:schemeClr val="bg1"/>
                </a:solidFill>
                <a:latin typeface="Carlito"/>
                <a:cs typeface="Carlito"/>
              </a:rPr>
              <a:t>LaunchSite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Outcome, </a:t>
            </a:r>
            <a:b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</a:b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Flights,</a:t>
            </a:r>
            <a:r>
              <a:rPr lang="en-US" sz="1800" spc="5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rlito"/>
                <a:cs typeface="Carlito"/>
              </a:rPr>
              <a:t>GridFins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,</a:t>
            </a:r>
          </a:p>
          <a:p>
            <a:pPr marL="12700">
              <a:lnSpc>
                <a:spcPts val="2300"/>
              </a:lnSpc>
            </a:pP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Reused, Legs, </a:t>
            </a:r>
            <a:r>
              <a:rPr lang="en-US" sz="1800" spc="-10" dirty="0" err="1">
                <a:solidFill>
                  <a:schemeClr val="bg1"/>
                </a:solidFill>
                <a:latin typeface="Carlito"/>
                <a:cs typeface="Carlito"/>
              </a:rPr>
              <a:t>LandingPad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,</a:t>
            </a:r>
            <a:b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</a:b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Block, </a:t>
            </a:r>
            <a:r>
              <a:rPr lang="en-US" sz="1800" spc="-10" dirty="0" err="1">
                <a:solidFill>
                  <a:schemeClr val="bg1"/>
                </a:solidFill>
                <a:latin typeface="Carlito"/>
                <a:cs typeface="Carlito"/>
              </a:rPr>
              <a:t>ReusedCount</a:t>
            </a:r>
            <a:r>
              <a:rPr lang="en-US" sz="1800" spc="-10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Serial, Longitude,</a:t>
            </a:r>
            <a:r>
              <a:rPr lang="en-US" sz="1800" spc="-229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Latitude</a:t>
            </a:r>
            <a:endParaRPr lang="en-US" sz="1800" dirty="0">
              <a:solidFill>
                <a:schemeClr val="bg1"/>
              </a:solidFill>
              <a:latin typeface="Carlito"/>
              <a:cs typeface="Carlito"/>
            </a:endParaRP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03FB9-3550-420C-84D4-102EA954D9BA}"/>
              </a:ext>
            </a:extLst>
          </p:cNvPr>
          <p:cNvSpPr txBox="1"/>
          <p:nvPr/>
        </p:nvSpPr>
        <p:spPr>
          <a:xfrm>
            <a:off x="538620" y="4587750"/>
            <a:ext cx="2492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3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E0548341-6ADD-43B4-8DE0-C7937151DC5F}"/>
              </a:ext>
            </a:extLst>
          </p:cNvPr>
          <p:cNvSpPr/>
          <p:nvPr/>
        </p:nvSpPr>
        <p:spPr>
          <a:xfrm>
            <a:off x="-175364" y="-112734"/>
            <a:ext cx="12914334" cy="71774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82F4888F-BAE6-46EB-8CC1-B6D6F29D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27" y="350727"/>
            <a:ext cx="6726868" cy="5585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FFB91-0061-43B7-8454-171CC47F8544}"/>
              </a:ext>
            </a:extLst>
          </p:cNvPr>
          <p:cNvSpPr txBox="1"/>
          <p:nvPr/>
        </p:nvSpPr>
        <p:spPr>
          <a:xfrm>
            <a:off x="926926" y="495420"/>
            <a:ext cx="412784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1800" b="1" u="heavy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US" sz="1800" b="1" u="heavy" spc="-25" dirty="0" err="1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Webscraping</a:t>
            </a:r>
            <a:r>
              <a:rPr lang="en-US" sz="1800" b="1" u="heavy" spc="-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US" sz="1800" b="1" u="heavy" spc="-12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1800" b="1" u="heavy" spc="-5" dirty="0">
                <a:solidFill>
                  <a:schemeClr val="bg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1800" b="1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Flight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No.,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site, </a:t>
            </a:r>
            <a:r>
              <a:rPr lang="en-US" sz="1800" spc="-25" dirty="0">
                <a:solidFill>
                  <a:schemeClr val="bg1"/>
                </a:solidFill>
                <a:latin typeface="Carlito"/>
                <a:cs typeface="Carlito"/>
              </a:rPr>
              <a:t>Payload, </a:t>
            </a:r>
            <a:r>
              <a:rPr lang="en-US" sz="1800" spc="-20" dirty="0" err="1">
                <a:solidFill>
                  <a:schemeClr val="bg1"/>
                </a:solidFill>
                <a:latin typeface="Carlito"/>
                <a:cs typeface="Carlito"/>
              </a:rPr>
              <a:t>PayloadMass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Orbit, </a:t>
            </a:r>
            <a:r>
              <a:rPr lang="en-US" sz="1800" spc="-60" dirty="0">
                <a:solidFill>
                  <a:schemeClr val="bg1"/>
                </a:solidFill>
                <a:latin typeface="Carlito"/>
                <a:cs typeface="Carlito"/>
              </a:rPr>
              <a:t>Customer,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outcome, </a:t>
            </a:r>
            <a:r>
              <a:rPr lang="en-US" sz="1800" spc="-45" dirty="0">
                <a:solidFill>
                  <a:schemeClr val="bg1"/>
                </a:solidFill>
                <a:latin typeface="Carlito"/>
                <a:cs typeface="Carlito"/>
              </a:rPr>
              <a:t>Version  </a:t>
            </a:r>
            <a:r>
              <a:rPr lang="en-US" sz="1800" spc="-60" dirty="0">
                <a:solidFill>
                  <a:schemeClr val="bg1"/>
                </a:solidFill>
                <a:latin typeface="Carlito"/>
                <a:cs typeface="Carlito"/>
              </a:rPr>
              <a:t>Booster,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Booster </a:t>
            </a: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landing, </a:t>
            </a:r>
            <a:r>
              <a:rPr lang="en-US" sz="1800" spc="-20" dirty="0">
                <a:solidFill>
                  <a:schemeClr val="bg1"/>
                </a:solidFill>
                <a:latin typeface="Carlito"/>
                <a:cs typeface="Carlito"/>
              </a:rPr>
              <a:t>Date,</a:t>
            </a:r>
            <a:r>
              <a:rPr lang="en-US" sz="1800" spc="4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rlito"/>
                <a:cs typeface="Carlito"/>
              </a:rPr>
              <a:t>Time</a:t>
            </a:r>
            <a:endParaRPr lang="en-US" sz="1800" dirty="0">
              <a:solidFill>
                <a:schemeClr val="bg1"/>
              </a:solidFill>
              <a:latin typeface="Carlito"/>
              <a:cs typeface="Carlito"/>
            </a:endParaRP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E8BD-253C-492C-A31F-BEDE9C8346D4}"/>
              </a:ext>
            </a:extLst>
          </p:cNvPr>
          <p:cNvSpPr txBox="1"/>
          <p:nvPr/>
        </p:nvSpPr>
        <p:spPr>
          <a:xfrm>
            <a:off x="1086893" y="4125589"/>
            <a:ext cx="1903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l-GR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000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2594</Words>
  <Application>Microsoft Office PowerPoint</Application>
  <PresentationFormat>Ευρεία οθόνη</PresentationFormat>
  <Paragraphs>345</Paragraphs>
  <Slides>48</Slides>
  <Notes>10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11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48</vt:i4>
      </vt:variant>
    </vt:vector>
  </HeadingPairs>
  <TitlesOfParts>
    <vt:vector size="60" baseType="lpstr">
      <vt:lpstr>Abadi</vt:lpstr>
      <vt:lpstr>Arial</vt:lpstr>
      <vt:lpstr>Arial</vt:lpstr>
      <vt:lpstr>Calibri</vt:lpstr>
      <vt:lpstr>Calibri Light</vt:lpstr>
      <vt:lpstr>Carlito</vt:lpstr>
      <vt:lpstr>Helvetica Neue</vt:lpstr>
      <vt:lpstr>IBM Plex Mono SemiBold</vt:lpstr>
      <vt:lpstr>IBM Plex Mono Text</vt:lpstr>
      <vt:lpstr>OpenSans</vt:lpstr>
      <vt:lpstr>Source Sans Pro</vt:lpstr>
      <vt:lpstr>Custom Design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Panagiotis Kontos</cp:lastModifiedBy>
  <cp:revision>217</cp:revision>
  <dcterms:created xsi:type="dcterms:W3CDTF">2021-04-29T18:58:34Z</dcterms:created>
  <dcterms:modified xsi:type="dcterms:W3CDTF">2021-10-14T23:25:00Z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